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5" r:id="rId2"/>
  </p:sldMasterIdLst>
  <p:notesMasterIdLst>
    <p:notesMasterId r:id="rId35"/>
  </p:notesMasterIdLst>
  <p:sldIdLst>
    <p:sldId id="291" r:id="rId3"/>
    <p:sldId id="287" r:id="rId4"/>
    <p:sldId id="288" r:id="rId5"/>
    <p:sldId id="290" r:id="rId6"/>
    <p:sldId id="286" r:id="rId7"/>
    <p:sldId id="292" r:id="rId8"/>
    <p:sldId id="282" r:id="rId9"/>
    <p:sldId id="289" r:id="rId10"/>
    <p:sldId id="283" r:id="rId11"/>
    <p:sldId id="260" r:id="rId12"/>
    <p:sldId id="269" r:id="rId13"/>
    <p:sldId id="26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explosion val="25"/>
          <c:cat>
            <c:strRef>
              <c:f>Sheet1!$A$2:$A$6</c:f>
              <c:strCache>
                <c:ptCount val="5"/>
                <c:pt idx="0">
                  <c:v>학업욕구 충족</c:v>
                </c:pt>
                <c:pt idx="1">
                  <c:v>사회생활 욕구 충족</c:v>
                </c:pt>
                <c:pt idx="2">
                  <c:v>장애인 권익 신장</c:v>
                </c:pt>
                <c:pt idx="3">
                  <c:v>상급학교 진학</c:v>
                </c:pt>
                <c:pt idx="4">
                  <c:v>시간적 여유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37.4</c:v>
                </c:pt>
                <c:pt idx="1">
                  <c:v>24.4</c:v>
                </c:pt>
                <c:pt idx="2">
                  <c:v>20.100000000000001</c:v>
                </c:pt>
                <c:pt idx="3">
                  <c:v>13.8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explosion val="25"/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34.4</c:v>
                </c:pt>
                <c:pt idx="1">
                  <c:v>32.200000000000003</c:v>
                </c:pt>
                <c:pt idx="2">
                  <c:v>10.9</c:v>
                </c:pt>
                <c:pt idx="3">
                  <c:v>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42200-156E-45A5-9224-F727769F5299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D86C3-2DB6-48F4-A3F9-C000FB934F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3551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0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altLang="ko-KR" smtClean="0"/>
          </a:p>
        </p:txBody>
      </p:sp>
      <p:sp>
        <p:nvSpPr>
          <p:cNvPr id="270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97D1D5-B9F9-4894-898C-8A7D547941E9}" type="slidenum">
              <a:rPr lang="en-US" altLang="ko-KR">
                <a:solidFill>
                  <a:srgbClr val="000000"/>
                </a:solidFill>
              </a:rPr>
              <a:pPr/>
              <a:t>7</a:t>
            </a:fld>
            <a:endParaRPr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052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0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altLang="ko-KR" smtClean="0"/>
          </a:p>
        </p:txBody>
      </p:sp>
      <p:sp>
        <p:nvSpPr>
          <p:cNvPr id="270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97D1D5-B9F9-4894-898C-8A7D547941E9}" type="slidenum">
              <a:rPr lang="en-US" altLang="ko-KR">
                <a:solidFill>
                  <a:srgbClr val="000000"/>
                </a:solidFill>
              </a:rPr>
              <a:pPr/>
              <a:t>9</a:t>
            </a:fld>
            <a:endParaRPr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64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429C9-A287-4BF4-94A6-961FAD0B924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10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429C9-A287-4BF4-94A6-961FAD0B924D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10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429C9-A287-4BF4-94A6-961FAD0B924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10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429C9-A287-4BF4-94A6-961FAD0B924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10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429C9-A287-4BF4-94A6-961FAD0B924D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10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4429C9-A287-4BF4-94A6-961FAD0B924D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10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78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42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7252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53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9247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19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642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760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164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4783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544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1.jpg"/>
          <p:cNvPicPr>
            <a:picLocks noChangeAspect="1"/>
          </p:cNvPicPr>
          <p:nvPr userDrawn="1"/>
        </p:nvPicPr>
        <p:blipFill>
          <a:blip r:embed="rId2" cstate="print"/>
          <a:srcRect b="87302"/>
          <a:stretch>
            <a:fillRect/>
          </a:stretch>
        </p:blipFill>
        <p:spPr>
          <a:xfrm>
            <a:off x="0" y="0"/>
            <a:ext cx="9144000" cy="870857"/>
          </a:xfrm>
          <a:prstGeom prst="rect">
            <a:avLst/>
          </a:prstGeom>
        </p:spPr>
      </p:pic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302840" y="260648"/>
            <a:ext cx="8229600" cy="64807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800" b="1" kern="1200" spc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ADD A TITLE SLIDE</a:t>
            </a:r>
            <a:endParaRPr lang="ko-KR" altLang="en-US" dirty="0"/>
          </a:p>
        </p:txBody>
      </p:sp>
      <p:pic>
        <p:nvPicPr>
          <p:cNvPr id="11" name="그림 10" descr="화분.png"/>
          <p:cNvPicPr>
            <a:picLocks noChangeAspect="1"/>
          </p:cNvPicPr>
          <p:nvPr userDrawn="1"/>
        </p:nvPicPr>
        <p:blipFill>
          <a:blip r:embed="rId3" cstate="print"/>
          <a:srcRect t="50000" r="29794"/>
          <a:stretch>
            <a:fillRect/>
          </a:stretch>
        </p:blipFill>
        <p:spPr>
          <a:xfrm>
            <a:off x="7740352" y="0"/>
            <a:ext cx="1403648" cy="960040"/>
          </a:xfrm>
          <a:prstGeom prst="rect">
            <a:avLst/>
          </a:prstGeom>
        </p:spPr>
      </p:pic>
      <p:pic>
        <p:nvPicPr>
          <p:cNvPr id="12" name="그림 11" descr="무당벌레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388424" y="188640"/>
            <a:ext cx="268202" cy="286488"/>
          </a:xfrm>
          <a:prstGeom prst="rect">
            <a:avLst/>
          </a:prstGeom>
        </p:spPr>
      </p:pic>
      <p:pic>
        <p:nvPicPr>
          <p:cNvPr id="13" name="그림 12" descr="블루베리.png"/>
          <p:cNvPicPr>
            <a:picLocks noChangeAspect="1"/>
          </p:cNvPicPr>
          <p:nvPr userDrawn="1"/>
        </p:nvPicPr>
        <p:blipFill>
          <a:blip r:embed="rId5" cstate="print"/>
          <a:srcRect b="34060"/>
          <a:stretch>
            <a:fillRect/>
          </a:stretch>
        </p:blipFill>
        <p:spPr>
          <a:xfrm>
            <a:off x="6516216" y="0"/>
            <a:ext cx="1505588" cy="980728"/>
          </a:xfrm>
          <a:prstGeom prst="rect">
            <a:avLst/>
          </a:prstGeom>
        </p:spPr>
      </p:pic>
      <p:pic>
        <p:nvPicPr>
          <p:cNvPr id="15" name="그림 14" descr="바탕.png"/>
          <p:cNvPicPr>
            <a:picLocks noChangeAspect="1"/>
          </p:cNvPicPr>
          <p:nvPr userDrawn="1"/>
        </p:nvPicPr>
        <p:blipFill>
          <a:blip r:embed="rId6" cstate="print"/>
          <a:srcRect t="14298"/>
          <a:stretch>
            <a:fillRect/>
          </a:stretch>
        </p:blipFill>
        <p:spPr>
          <a:xfrm>
            <a:off x="377" y="980728"/>
            <a:ext cx="9143245" cy="58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066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1.jpg"/>
          <p:cNvPicPr>
            <a:picLocks noChangeAspect="1"/>
          </p:cNvPicPr>
          <p:nvPr userDrawn="1"/>
        </p:nvPicPr>
        <p:blipFill>
          <a:blip r:embed="rId2" cstate="print"/>
          <a:srcRect b="87302"/>
          <a:stretch>
            <a:fillRect/>
          </a:stretch>
        </p:blipFill>
        <p:spPr>
          <a:xfrm>
            <a:off x="0" y="0"/>
            <a:ext cx="9144000" cy="870857"/>
          </a:xfrm>
          <a:prstGeom prst="rect">
            <a:avLst/>
          </a:prstGeom>
        </p:spPr>
      </p:pic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302840" y="260648"/>
            <a:ext cx="8229600" cy="64807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800" b="1" kern="1200" spc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ADD A TITLE SLIDE</a:t>
            </a:r>
            <a:endParaRPr lang="ko-KR" altLang="en-US" dirty="0"/>
          </a:p>
        </p:txBody>
      </p:sp>
      <p:pic>
        <p:nvPicPr>
          <p:cNvPr id="11" name="그림 10" descr="화분.png"/>
          <p:cNvPicPr>
            <a:picLocks noChangeAspect="1"/>
          </p:cNvPicPr>
          <p:nvPr userDrawn="1"/>
        </p:nvPicPr>
        <p:blipFill>
          <a:blip r:embed="rId3" cstate="print"/>
          <a:srcRect t="50000" r="29794"/>
          <a:stretch>
            <a:fillRect/>
          </a:stretch>
        </p:blipFill>
        <p:spPr>
          <a:xfrm>
            <a:off x="7740352" y="0"/>
            <a:ext cx="1403648" cy="960040"/>
          </a:xfrm>
          <a:prstGeom prst="rect">
            <a:avLst/>
          </a:prstGeom>
        </p:spPr>
      </p:pic>
      <p:pic>
        <p:nvPicPr>
          <p:cNvPr id="12" name="그림 11" descr="무당벌레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388424" y="188640"/>
            <a:ext cx="268202" cy="286488"/>
          </a:xfrm>
          <a:prstGeom prst="rect">
            <a:avLst/>
          </a:prstGeom>
        </p:spPr>
      </p:pic>
      <p:pic>
        <p:nvPicPr>
          <p:cNvPr id="13" name="그림 12" descr="블루베리.png"/>
          <p:cNvPicPr>
            <a:picLocks noChangeAspect="1"/>
          </p:cNvPicPr>
          <p:nvPr userDrawn="1"/>
        </p:nvPicPr>
        <p:blipFill>
          <a:blip r:embed="rId5" cstate="print"/>
          <a:srcRect b="34060"/>
          <a:stretch>
            <a:fillRect/>
          </a:stretch>
        </p:blipFill>
        <p:spPr>
          <a:xfrm>
            <a:off x="6516216" y="0"/>
            <a:ext cx="1505588" cy="980728"/>
          </a:xfrm>
          <a:prstGeom prst="rect">
            <a:avLst/>
          </a:prstGeom>
        </p:spPr>
      </p:pic>
      <p:pic>
        <p:nvPicPr>
          <p:cNvPr id="15" name="그림 14" descr="바탕.png"/>
          <p:cNvPicPr>
            <a:picLocks noChangeAspect="1"/>
          </p:cNvPicPr>
          <p:nvPr userDrawn="1"/>
        </p:nvPicPr>
        <p:blipFill>
          <a:blip r:embed="rId6" cstate="print"/>
          <a:srcRect t="14298"/>
          <a:stretch>
            <a:fillRect/>
          </a:stretch>
        </p:blipFill>
        <p:spPr>
          <a:xfrm>
            <a:off x="377" y="980728"/>
            <a:ext cx="9143245" cy="58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863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8" y="20638"/>
            <a:ext cx="34988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3613" y="20638"/>
            <a:ext cx="5624512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38" y="2817813"/>
            <a:ext cx="7669212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2863" y="2819400"/>
            <a:ext cx="1460500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/>
          <p:cNvPicPr>
            <a:picLocks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638" y="5089525"/>
            <a:ext cx="9097962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3"/>
          <p:cNvSpPr/>
          <p:nvPr userDrawn="1"/>
        </p:nvSpPr>
        <p:spPr>
          <a:xfrm>
            <a:off x="8755063" y="2470150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F47F28"/>
              </a:solidFill>
            </a:endParaRP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ko-KR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>
            <a:normAutofit/>
          </a:bodyPr>
          <a:lstStyle>
            <a:lvl1pPr marL="0" indent="0" eaLnBrk="1" latinLnBrk="0" hangingPunct="1">
              <a:defRPr kumimoji="0" lang="ko-KR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1070B10-D933-4773-A26B-EB3ED67FE8D4}" type="datetimeFigureOut">
              <a:rPr lang="ko-KR" altLang="en-US">
                <a:solidFill>
                  <a:prstClr val="white"/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5D49FD4-0B75-403C-B782-11768D3D432B}" type="slidenum">
              <a:rPr lang="en-US" altLang="ko-K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66871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solidFill>
                  <a:prstClr val="white"/>
                </a:solidFill>
              </a:rPr>
              <a:t>             </a:t>
            </a:r>
          </a:p>
        </p:txBody>
      </p:sp>
      <p:sp>
        <p:nvSpPr>
          <p:cNvPr id="5" name="Rectangle 7"/>
          <p:cNvSpPr/>
          <p:nvPr userDrawn="1"/>
        </p:nvSpPr>
        <p:spPr>
          <a:xfrm>
            <a:off x="8686800" y="5265738"/>
            <a:ext cx="457200" cy="96837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6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>
                <a:solidFill>
                  <a:prstClr val="white"/>
                </a:solidFill>
              </a:rPr>
              <a:t>    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>
            <a:normAutofit/>
          </a:bodyPr>
          <a:lstStyle>
            <a:lvl1pPr algn="l" eaLnBrk="1" latinLnBrk="0" hangingPunct="1">
              <a:defRPr kumimoji="0" lang="ko-KR"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ko-K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ko-K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ko-K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C860B66-E649-4259-9A71-DCED237D52E0}" type="slidenum">
              <a:rPr lang="en-US" altLang="ko-KR">
                <a:solidFill>
                  <a:srgbClr val="262626">
                    <a:lumMod val="85000"/>
                    <a:lumOff val="1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55937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3" cstate="print"/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>
            <a:normAutofit/>
          </a:bodyPr>
          <a:lstStyle>
            <a:lvl1pPr algn="l" eaLnBrk="1" latinLnBrk="0" hangingPunct="1">
              <a:defRPr kumimoji="0" lang="ko-KR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45897A92-5239-4478-BD25-EA47E96EAB13}" type="datetimeFigureOut">
              <a:rPr lang="ko-KR" altLang="en-US">
                <a:solidFill>
                  <a:srgbClr val="262626">
                    <a:lumMod val="85000"/>
                    <a:lumOff val="1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19DFE5F8-22D6-4BC8-A7AB-450A3B4A9C2C}" type="slidenum">
              <a:rPr lang="en-US" altLang="ko-KR">
                <a:solidFill>
                  <a:srgbClr val="262626">
                    <a:lumMod val="85000"/>
                    <a:lumOff val="1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35067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: 강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9333D66C-9AAA-4830-98B6-9CFE9D8A4618}" type="datetimeFigureOut">
              <a:rPr lang="ko-KR" altLang="en-US">
                <a:solidFill>
                  <a:srgbClr val="262626">
                    <a:lumMod val="85000"/>
                    <a:lumOff val="1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518A2CD5-A0FE-48A8-80BE-EFC32C38F9A2}" type="slidenum">
              <a:rPr lang="en-US" altLang="ko-KR">
                <a:solidFill>
                  <a:srgbClr val="262626">
                    <a:lumMod val="85000"/>
                    <a:lumOff val="1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360200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내용 2개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ko-KR" sz="2800">
                <a:solidFill>
                  <a:schemeClr val="bg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ko-KR" sz="1800"/>
            </a:lvl6pPr>
            <a:lvl7pPr eaLnBrk="1" latinLnBrk="0" hangingPunct="1">
              <a:defRPr kumimoji="0" lang="ko-KR" sz="1800"/>
            </a:lvl7pPr>
            <a:lvl8pPr eaLnBrk="1" latinLnBrk="0" hangingPunct="1">
              <a:defRPr kumimoji="0" lang="ko-KR" sz="1800"/>
            </a:lvl8pPr>
            <a:lvl9pPr eaLnBrk="1" latinLnBrk="0" hangingPunct="1">
              <a:defRPr kumimoji="0" lang="ko-KR"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ko-KR" sz="1800"/>
            </a:lvl6pPr>
            <a:lvl7pPr eaLnBrk="1" latinLnBrk="0" hangingPunct="1">
              <a:defRPr kumimoji="0" lang="ko-KR" sz="1800"/>
            </a:lvl7pPr>
            <a:lvl8pPr eaLnBrk="1" latinLnBrk="0" hangingPunct="1">
              <a:defRPr kumimoji="0" lang="ko-KR" sz="1800"/>
            </a:lvl8pPr>
            <a:lvl9pPr eaLnBrk="1" latinLnBrk="0" hangingPunct="1">
              <a:defRPr kumimoji="0" lang="ko-KR"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27E88-EFEB-49E3-B8C0-81F435831B9A}" type="datetimeFigureOut">
              <a:rPr lang="ko-KR" altLang="en-US">
                <a:solidFill>
                  <a:srgbClr val="262626">
                    <a:tint val="7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EB127-296D-4DDB-A35E-6D4C6A027F32}" type="slidenum">
              <a:rPr lang="en-US" altLang="ko-KR">
                <a:solidFill>
                  <a:srgbClr val="262626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27677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0"/>
            <a:ext cx="24447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ko-KR"/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156DCB6-49BF-4CA2-BE22-C0368D2C162B}" type="datetimeFigureOut">
              <a:rPr lang="ko-KR" altLang="en-US">
                <a:solidFill>
                  <a:prstClr val="white"/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DBB8E04-BFCA-4758-B60E-D3824819CBD3}" type="slidenum">
              <a:rPr lang="en-US" altLang="ko-K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5664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만: 강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ko-KR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ko-KR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ko-KR" sz="2000" b="1"/>
            </a:lvl2pPr>
            <a:lvl3pPr marL="914400" indent="0" eaLnBrk="1" latinLnBrk="0" hangingPunct="1">
              <a:buNone/>
              <a:defRPr kumimoji="0" lang="ko-KR" sz="1800" b="1"/>
            </a:lvl3pPr>
            <a:lvl4pPr marL="1371600" indent="0" eaLnBrk="1" latinLnBrk="0" hangingPunct="1">
              <a:buNone/>
              <a:defRPr kumimoji="0" lang="ko-KR" sz="1600" b="1"/>
            </a:lvl4pPr>
            <a:lvl5pPr marL="1828800" indent="0" eaLnBrk="1" latinLnBrk="0" hangingPunct="1">
              <a:buNone/>
              <a:defRPr kumimoji="0" lang="ko-KR" sz="1600" b="1"/>
            </a:lvl5pPr>
            <a:lvl6pPr marL="2286000" indent="0" eaLnBrk="1" latinLnBrk="0" hangingPunct="1">
              <a:buNone/>
              <a:defRPr kumimoji="0" lang="ko-KR" sz="1600" b="1"/>
            </a:lvl6pPr>
            <a:lvl7pPr marL="2743200" indent="0" eaLnBrk="1" latinLnBrk="0" hangingPunct="1">
              <a:buNone/>
              <a:defRPr kumimoji="0" lang="ko-KR" sz="1600" b="1"/>
            </a:lvl7pPr>
            <a:lvl8pPr marL="3200400" indent="0" eaLnBrk="1" latinLnBrk="0" hangingPunct="1">
              <a:buNone/>
              <a:defRPr kumimoji="0" lang="ko-KR" sz="1600" b="1"/>
            </a:lvl8pPr>
            <a:lvl9pPr marL="3657600" indent="0" eaLnBrk="1" latinLnBrk="0" hangingPunct="1">
              <a:buNone/>
              <a:defRPr kumimoji="0" lang="ko-KR"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8D321-1444-408C-AC7F-9F0A3CEC2E9B}" type="datetimeFigureOut">
              <a:rPr lang="ko-KR" altLang="en-US">
                <a:solidFill>
                  <a:srgbClr val="262626">
                    <a:tint val="7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43C1B-58AB-4849-AAB0-F06F90A46ED3}" type="slidenum">
              <a:rPr lang="en-US" altLang="ko-KR">
                <a:solidFill>
                  <a:srgbClr val="262626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027915553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(텍스트 포함) 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ko-KR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ko-KR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2FA76E3-56A5-4CED-92DC-142CB57162A9}" type="datetimeFigureOut">
              <a:rPr lang="ko-KR" altLang="en-US">
                <a:solidFill>
                  <a:prstClr val="white"/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112A844-6E04-447B-A694-212A17B6F673}" type="slidenum">
              <a:rPr lang="en-US" altLang="ko-K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7782626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내용(캡션 포함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ko-KR" sz="2000" b="1"/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bg1"/>
                </a:solidFill>
              </a:defRPr>
            </a:lvl1pPr>
            <a:lvl2pPr eaLnBrk="1" latinLnBrk="0" hangingPunct="1">
              <a:defRPr kumimoji="0" lang="ko-KR" sz="2800">
                <a:solidFill>
                  <a:schemeClr val="bg1"/>
                </a:solidFill>
              </a:defRPr>
            </a:lvl2pPr>
            <a:lvl3pPr eaLnBrk="1" latinLnBrk="0" hangingPunct="1">
              <a:defRPr kumimoji="0" lang="ko-KR" sz="2400">
                <a:solidFill>
                  <a:schemeClr val="bg1"/>
                </a:solidFill>
              </a:defRPr>
            </a:lvl3pPr>
            <a:lvl4pPr eaLnBrk="1" latinLnBrk="0" hangingPunct="1">
              <a:defRPr kumimoji="0" lang="ko-KR" sz="2000">
                <a:solidFill>
                  <a:schemeClr val="bg1"/>
                </a:solidFill>
              </a:defRPr>
            </a:lvl4pPr>
            <a:lvl5pPr eaLnBrk="1" latinLnBrk="0" hangingPunct="1">
              <a:defRPr kumimoji="0" lang="ko-KR" sz="2000">
                <a:solidFill>
                  <a:schemeClr val="bg1"/>
                </a:solidFill>
              </a:defRPr>
            </a:lvl5pPr>
            <a:lvl6pPr eaLnBrk="1" latinLnBrk="0" hangingPunct="1">
              <a:defRPr kumimoji="0" lang="ko-KR" sz="2000"/>
            </a:lvl6pPr>
            <a:lvl7pPr eaLnBrk="1" latinLnBrk="0" hangingPunct="1">
              <a:defRPr kumimoji="0" lang="ko-KR" sz="2000"/>
            </a:lvl7pPr>
            <a:lvl8pPr eaLnBrk="1" latinLnBrk="0" hangingPunct="1">
              <a:defRPr kumimoji="0" lang="ko-KR" sz="2000"/>
            </a:lvl8pPr>
            <a:lvl9pPr eaLnBrk="1" latinLnBrk="0" hangingPunct="1">
              <a:defRPr kumimoji="0" lang="ko-KR"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ko-K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ko-KR" sz="1200"/>
            </a:lvl2pPr>
            <a:lvl3pPr marL="914400" indent="0" eaLnBrk="1" latinLnBrk="0" hangingPunct="1">
              <a:buNone/>
              <a:defRPr kumimoji="0" lang="ko-KR" sz="1000"/>
            </a:lvl3pPr>
            <a:lvl4pPr marL="1371600" indent="0" eaLnBrk="1" latinLnBrk="0" hangingPunct="1">
              <a:buNone/>
              <a:defRPr kumimoji="0" lang="ko-KR" sz="900"/>
            </a:lvl4pPr>
            <a:lvl5pPr marL="1828800" indent="0" eaLnBrk="1" latinLnBrk="0" hangingPunct="1">
              <a:buNone/>
              <a:defRPr kumimoji="0" lang="ko-KR" sz="900"/>
            </a:lvl5pPr>
            <a:lvl6pPr marL="2286000" indent="0" eaLnBrk="1" latinLnBrk="0" hangingPunct="1">
              <a:buNone/>
              <a:defRPr kumimoji="0" lang="ko-KR" sz="900"/>
            </a:lvl6pPr>
            <a:lvl7pPr marL="2743200" indent="0" eaLnBrk="1" latinLnBrk="0" hangingPunct="1">
              <a:buNone/>
              <a:defRPr kumimoji="0" lang="ko-KR" sz="900"/>
            </a:lvl7pPr>
            <a:lvl8pPr marL="3200400" indent="0" eaLnBrk="1" latinLnBrk="0" hangingPunct="1">
              <a:buNone/>
              <a:defRPr kumimoji="0" lang="ko-KR" sz="900"/>
            </a:lvl8pPr>
            <a:lvl9pPr marL="3657600" indent="0" eaLnBrk="1" latinLnBrk="0" hangingPunct="1">
              <a:buNone/>
              <a:defRPr kumimoji="0" lang="ko-KR"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D76B71D-C60E-41CB-AE00-DF91DC525411}" type="datetimeFigureOut">
              <a:rPr lang="ko-KR" altLang="en-US">
                <a:solidFill>
                  <a:prstClr val="white"/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264018E-92CF-4991-9D6D-40FFA32B2635}" type="slidenum">
              <a:rPr lang="en-US" altLang="ko-K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497632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미디어(캡션 포함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/>
          <p:nvPr userDrawn="1"/>
        </p:nvSpPr>
        <p:spPr>
          <a:xfrm>
            <a:off x="595313" y="4800600"/>
            <a:ext cx="4873625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ko-KR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 rtlCol="0">
            <a:normAutofit/>
          </a:bodyPr>
          <a:lstStyle>
            <a:lvl1pPr eaLnBrk="1" latinLnBrk="0" hangingPunct="1">
              <a:buNone/>
              <a:defRPr kumimoji="0" lang="ko-KR"/>
            </a:lvl1pPr>
          </a:lstStyle>
          <a:p>
            <a:pPr lvl="0"/>
            <a:r>
              <a:rPr lang="ko-KR" altLang="en-US" noProof="0" smtClean="0"/>
              <a:t>미디어를 추가하려면 아이콘을 클릭하십시오</a:t>
            </a:r>
            <a:endParaRPr lang="ko-KR" noProof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ko-KR"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4B273A6-89E5-4E03-B8C4-6317CB53CB0B}" type="datetimeFigureOut">
              <a:rPr lang="ko-KR" altLang="en-US">
                <a:solidFill>
                  <a:prstClr val="white"/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B08EEB8-B81A-4099-89BF-529A55B40432}" type="slidenum">
              <a:rPr lang="en-US" altLang="ko-K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390211981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그림(캡션 포함)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1792288" y="4800600"/>
            <a:ext cx="5500687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prstClr val="white"/>
              </a:solidFill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ko-KR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 eaLnBrk="1" latinLnBrk="0" hangingPunct="1">
              <a:buNone/>
              <a:defRPr kumimoji="0" lang="ko-KR" sz="3200"/>
            </a:lvl1pPr>
            <a:lvl2pPr marL="457200" indent="0" eaLnBrk="1" latinLnBrk="0" hangingPunct="1">
              <a:buNone/>
              <a:defRPr kumimoji="0" lang="ko-KR" sz="2800"/>
            </a:lvl2pPr>
            <a:lvl3pPr marL="914400" indent="0" eaLnBrk="1" latinLnBrk="0" hangingPunct="1">
              <a:buNone/>
              <a:defRPr kumimoji="0" lang="ko-KR" sz="2400"/>
            </a:lvl3pPr>
            <a:lvl4pPr marL="1371600" indent="0" eaLnBrk="1" latinLnBrk="0" hangingPunct="1">
              <a:buNone/>
              <a:defRPr kumimoji="0" lang="ko-KR" sz="2000"/>
            </a:lvl4pPr>
            <a:lvl5pPr marL="1828800" indent="0" eaLnBrk="1" latinLnBrk="0" hangingPunct="1">
              <a:buNone/>
              <a:defRPr kumimoji="0" lang="ko-KR" sz="2000"/>
            </a:lvl5pPr>
            <a:lvl6pPr marL="2286000" indent="0" eaLnBrk="1" latinLnBrk="0" hangingPunct="1">
              <a:buNone/>
              <a:defRPr kumimoji="0" lang="ko-KR" sz="2000"/>
            </a:lvl6pPr>
            <a:lvl7pPr marL="2743200" indent="0" eaLnBrk="1" latinLnBrk="0" hangingPunct="1">
              <a:buNone/>
              <a:defRPr kumimoji="0" lang="ko-KR" sz="2000"/>
            </a:lvl7pPr>
            <a:lvl8pPr marL="3200400" indent="0" eaLnBrk="1" latinLnBrk="0" hangingPunct="1">
              <a:buNone/>
              <a:defRPr kumimoji="0" lang="ko-KR" sz="2000"/>
            </a:lvl8pPr>
            <a:lvl9pPr marL="3657600" indent="0" eaLnBrk="1" latinLnBrk="0" hangingPunct="1">
              <a:buNone/>
              <a:defRPr kumimoji="0" lang="ko-KR"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ko-KR" sz="1400"/>
            </a:lvl1pPr>
            <a:lvl2pPr marL="457200" indent="0" eaLnBrk="1" latinLnBrk="0" hangingPunct="1">
              <a:buNone/>
              <a:defRPr kumimoji="0" lang="ko-KR" sz="1200"/>
            </a:lvl2pPr>
            <a:lvl3pPr marL="914400" indent="0" eaLnBrk="1" latinLnBrk="0" hangingPunct="1">
              <a:buNone/>
              <a:defRPr kumimoji="0" lang="ko-KR" sz="1000"/>
            </a:lvl3pPr>
            <a:lvl4pPr marL="1371600" indent="0" eaLnBrk="1" latinLnBrk="0" hangingPunct="1">
              <a:buNone/>
              <a:defRPr kumimoji="0" lang="ko-KR" sz="900"/>
            </a:lvl4pPr>
            <a:lvl5pPr marL="1828800" indent="0" eaLnBrk="1" latinLnBrk="0" hangingPunct="1">
              <a:buNone/>
              <a:defRPr kumimoji="0" lang="ko-KR" sz="900"/>
            </a:lvl5pPr>
            <a:lvl6pPr marL="2286000" indent="0" eaLnBrk="1" latinLnBrk="0" hangingPunct="1">
              <a:buNone/>
              <a:defRPr kumimoji="0" lang="ko-KR" sz="900"/>
            </a:lvl6pPr>
            <a:lvl7pPr marL="2743200" indent="0" eaLnBrk="1" latinLnBrk="0" hangingPunct="1">
              <a:buNone/>
              <a:defRPr kumimoji="0" lang="ko-KR" sz="900"/>
            </a:lvl7pPr>
            <a:lvl8pPr marL="3200400" indent="0" eaLnBrk="1" latinLnBrk="0" hangingPunct="1">
              <a:buNone/>
              <a:defRPr kumimoji="0" lang="ko-KR" sz="900"/>
            </a:lvl8pPr>
            <a:lvl9pPr marL="3657600" indent="0" eaLnBrk="1" latinLnBrk="0" hangingPunct="1">
              <a:buNone/>
              <a:defRPr kumimoji="0" lang="ko-KR"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8A67CBC-4A17-480C-BD2A-752027063E95}" type="datetimeFigureOut">
              <a:rPr lang="ko-KR" altLang="en-US">
                <a:solidFill>
                  <a:prstClr val="white"/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altLang="en-US">
              <a:solidFill>
                <a:prstClr val="white"/>
              </a:solidFill>
              <a:ea typeface="맑은 고딕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7C32ACA-D638-45CD-8B67-5AFE261CCFB7}" type="slidenum">
              <a:rPr lang="en-US" altLang="ko-K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altLang="en-US">
              <a:solidFill>
                <a:prstClr val="white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851644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세로 텍스트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ko-KR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922F1-2154-4765-8A6E-6745D1858C1D}" type="datetimeFigureOut">
              <a:rPr lang="ko-KR" altLang="en-US">
                <a:solidFill>
                  <a:srgbClr val="262626">
                    <a:tint val="7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BD745-8EF7-44AE-B022-85DC819D86AC}" type="slidenum">
              <a:rPr lang="en-US" altLang="ko-KR">
                <a:solidFill>
                  <a:srgbClr val="262626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305813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ED5D2541-AF48-49B2-9D6B-E5A52978DF98}" type="datetimeFigureOut">
              <a:rPr lang="ko-KR" altLang="en-US">
                <a:solidFill>
                  <a:srgbClr val="262626">
                    <a:lumMod val="85000"/>
                    <a:lumOff val="1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defRPr/>
            </a:pPr>
            <a:fld id="{81562C02-882F-4E65-9E8E-2090763A26D1}" type="slidenum">
              <a:rPr lang="en-US" altLang="ko-KR">
                <a:solidFill>
                  <a:srgbClr val="262626">
                    <a:lumMod val="85000"/>
                    <a:lumOff val="1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lumMod val="85000"/>
                  <a:lumOff val="1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451842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 userDrawn="1"/>
        </p:nvPicPr>
        <p:blipFill>
          <a:blip r:embed="rId2" cstate="print"/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0B7D5-B19E-47EC-95D8-5D9763B32E74}" type="datetimeFigureOut">
              <a:rPr lang="ko-KR" altLang="en-US">
                <a:solidFill>
                  <a:srgbClr val="262626">
                    <a:tint val="7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0CD7B-9A6B-4483-ACE0-588F624AE8D0}" type="slidenum">
              <a:rPr lang="en-US" altLang="ko-KR">
                <a:solidFill>
                  <a:srgbClr val="262626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921633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1.jpg"/>
          <p:cNvPicPr>
            <a:picLocks noChangeAspect="1"/>
          </p:cNvPicPr>
          <p:nvPr userDrawn="1"/>
        </p:nvPicPr>
        <p:blipFill>
          <a:blip r:embed="rId2" cstate="print"/>
          <a:srcRect b="87302"/>
          <a:stretch>
            <a:fillRect/>
          </a:stretch>
        </p:blipFill>
        <p:spPr>
          <a:xfrm>
            <a:off x="0" y="0"/>
            <a:ext cx="9144000" cy="870857"/>
          </a:xfrm>
          <a:prstGeom prst="rect">
            <a:avLst/>
          </a:prstGeom>
        </p:spPr>
      </p:pic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302840" y="260648"/>
            <a:ext cx="8229600" cy="648072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800" b="1" kern="1200" spc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ADD A TITLE SLIDE</a:t>
            </a:r>
            <a:endParaRPr lang="ko-KR" altLang="en-US" dirty="0"/>
          </a:p>
        </p:txBody>
      </p:sp>
      <p:pic>
        <p:nvPicPr>
          <p:cNvPr id="11" name="그림 10" descr="화분.png"/>
          <p:cNvPicPr>
            <a:picLocks noChangeAspect="1"/>
          </p:cNvPicPr>
          <p:nvPr userDrawn="1"/>
        </p:nvPicPr>
        <p:blipFill>
          <a:blip r:embed="rId3" cstate="print"/>
          <a:srcRect t="50000" r="29794"/>
          <a:stretch>
            <a:fillRect/>
          </a:stretch>
        </p:blipFill>
        <p:spPr>
          <a:xfrm>
            <a:off x="7740352" y="0"/>
            <a:ext cx="1403648" cy="960040"/>
          </a:xfrm>
          <a:prstGeom prst="rect">
            <a:avLst/>
          </a:prstGeom>
        </p:spPr>
      </p:pic>
      <p:pic>
        <p:nvPicPr>
          <p:cNvPr id="12" name="그림 11" descr="무당벌레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8388424" y="188640"/>
            <a:ext cx="268202" cy="286488"/>
          </a:xfrm>
          <a:prstGeom prst="rect">
            <a:avLst/>
          </a:prstGeom>
        </p:spPr>
      </p:pic>
      <p:pic>
        <p:nvPicPr>
          <p:cNvPr id="13" name="그림 12" descr="블루베리.png"/>
          <p:cNvPicPr>
            <a:picLocks noChangeAspect="1"/>
          </p:cNvPicPr>
          <p:nvPr userDrawn="1"/>
        </p:nvPicPr>
        <p:blipFill>
          <a:blip r:embed="rId5" cstate="print"/>
          <a:srcRect b="34060"/>
          <a:stretch>
            <a:fillRect/>
          </a:stretch>
        </p:blipFill>
        <p:spPr>
          <a:xfrm>
            <a:off x="6516216" y="0"/>
            <a:ext cx="1505588" cy="980728"/>
          </a:xfrm>
          <a:prstGeom prst="rect">
            <a:avLst/>
          </a:prstGeom>
        </p:spPr>
      </p:pic>
      <p:pic>
        <p:nvPicPr>
          <p:cNvPr id="15" name="그림 14" descr="바탕.png"/>
          <p:cNvPicPr>
            <a:picLocks noChangeAspect="1"/>
          </p:cNvPicPr>
          <p:nvPr userDrawn="1"/>
        </p:nvPicPr>
        <p:blipFill>
          <a:blip r:embed="rId6" cstate="print"/>
          <a:srcRect t="14298"/>
          <a:stretch>
            <a:fillRect/>
          </a:stretch>
        </p:blipFill>
        <p:spPr>
          <a:xfrm>
            <a:off x="377" y="980728"/>
            <a:ext cx="9143245" cy="58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64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DD3F8-4B20-4D5E-8A2E-3769AD5C2CFE}" type="datetimeFigureOut">
              <a:rPr lang="ko-KR" altLang="en-US" smtClean="0"/>
              <a:t>2015-09-18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E1A70-5CDA-46AE-95E3-DBF04015D2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487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/>
        </p:nvPicPr>
        <p:blipFill>
          <a:blip r:embed="rId17" cstate="print"/>
          <a:srcRect l="2599" r="5875" b="5263"/>
          <a:stretch>
            <a:fillRect/>
          </a:stretch>
        </p:blipFill>
        <p:spPr bwMode="auto">
          <a:xfrm>
            <a:off x="3175" y="5867400"/>
            <a:ext cx="91440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2CD161A-97FE-4FFF-99D7-00736C49CCFB}" type="datetimeFigureOut">
              <a:rPr lang="ko-KR" altLang="en-US">
                <a:solidFill>
                  <a:srgbClr val="262626">
                    <a:tint val="75000"/>
                  </a:srgbClr>
                </a:solidFill>
                <a:ea typeface="맑은 고딕"/>
              </a:rPr>
              <a:pPr>
                <a:defRPr/>
              </a:pPr>
              <a:t>2015-09-18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529F9E3F-C4A2-49E5-97E2-86BE633896F7}" type="slidenum">
              <a:rPr lang="en-US" altLang="ko-KR">
                <a:solidFill>
                  <a:srgbClr val="262626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altLang="en-US">
              <a:solidFill>
                <a:srgbClr val="262626">
                  <a:tint val="75000"/>
                </a:srgbClr>
              </a:solidFill>
              <a:ea typeface="맑은 고딕"/>
            </a:endParaRP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8105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lang="ko-KR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lang="ko-KR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lang="ko-KR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lang="ko-K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lang="ko-K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lang="ko-K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ko-KR"/>
      </a:defPPr>
      <a:lvl1pPr marL="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8.xml"/><Relationship Id="rId5" Type="http://schemas.openxmlformats.org/officeDocument/2006/relationships/chart" Target="../charts/char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4294967295"/>
          </p:nvPr>
        </p:nvSpPr>
        <p:spPr>
          <a:xfrm>
            <a:off x="323528" y="3212976"/>
            <a:ext cx="7772400" cy="5726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kumimoji="1" lang="ko-KR" altLang="en-US" sz="4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cs typeface="+mj-cs"/>
              </a:rPr>
              <a:t>장애인 평생교육의 현황 및</a:t>
            </a:r>
            <a:endParaRPr kumimoji="1" lang="en-US" altLang="ko-KR" sz="44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cs typeface="+mj-cs"/>
            </a:endParaRPr>
          </a:p>
          <a:p>
            <a:pPr marL="0" indent="0" algn="ctr">
              <a:buNone/>
            </a:pPr>
            <a:r>
              <a:rPr kumimoji="1" lang="ko-KR" altLang="en-US" sz="4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cs typeface="+mj-cs"/>
              </a:rPr>
              <a:t>정책 개선 방안</a:t>
            </a:r>
            <a:endParaRPr lang="ko-KR" altLang="en-US" sz="3600" dirty="0">
              <a:solidFill>
                <a:srgbClr val="FFFF00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2267744" y="5373216"/>
            <a:ext cx="4248472" cy="4572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kumimoji="1" lang="ko-KR" altLang="en-US" sz="36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/>
                <a:cs typeface="+mn-cs"/>
              </a:rPr>
              <a:t>김기룡</a:t>
            </a:r>
            <a:endParaRPr kumimoji="1" lang="en-US" altLang="ko-KR" sz="36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/>
              <a:cs typeface="+mn-cs"/>
            </a:endParaRPr>
          </a:p>
          <a:p>
            <a:pPr algn="ctr"/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/>
                <a:cs typeface="+mn-cs"/>
              </a:rPr>
              <a:t>(</a:t>
            </a: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/>
                <a:cs typeface="+mn-cs"/>
              </a:rPr>
              <a:t>전국장애인부모연대 사무총장</a:t>
            </a:r>
            <a:r>
              <a:rPr kumimoji="1" lang="en-US" altLang="ko-KR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6932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69268" y="188640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kumimoji="1"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장애인야학의 </a:t>
            </a:r>
            <a:r>
              <a:rPr kumimoji="1" lang="ko-KR" altLang="en-US" sz="28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성격</a:t>
            </a:r>
            <a:endParaRPr kumimoji="1" lang="en-US" altLang="ko-KR" sz="28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002060"/>
              </a:solidFill>
              <a:latin typeface="맑은 고딕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539552" y="873110"/>
            <a:ext cx="7816381" cy="4930683"/>
            <a:chOff x="1331640" y="1268760"/>
            <a:chExt cx="7816381" cy="4930683"/>
          </a:xfrm>
        </p:grpSpPr>
        <p:pic>
          <p:nvPicPr>
            <p:cNvPr id="5" name="그림 1" descr="page_17.jpg"/>
            <p:cNvPicPr>
              <a:picLocks noChangeAspect="1"/>
            </p:cNvPicPr>
            <p:nvPr/>
          </p:nvPicPr>
          <p:blipFill>
            <a:blip r:embed="rId2" cstate="print"/>
            <a:srcRect l="1963" t="27920"/>
            <a:stretch>
              <a:fillRect/>
            </a:stretch>
          </p:blipFill>
          <p:spPr bwMode="auto">
            <a:xfrm>
              <a:off x="1331640" y="1268760"/>
              <a:ext cx="7812360" cy="4301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직각 삼각형 5"/>
            <p:cNvSpPr/>
            <p:nvPr/>
          </p:nvSpPr>
          <p:spPr>
            <a:xfrm rot="16897583">
              <a:off x="7034250" y="4085672"/>
              <a:ext cx="2232248" cy="1995294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아래쪽 화살표 6"/>
          <p:cNvSpPr/>
          <p:nvPr/>
        </p:nvSpPr>
        <p:spPr>
          <a:xfrm>
            <a:off x="5364088" y="3519212"/>
            <a:ext cx="3240360" cy="1440160"/>
          </a:xfrm>
          <a:prstGeom prst="downArrow">
            <a:avLst>
              <a:gd name="adj1" fmla="val 55131"/>
              <a:gd name="adj2" fmla="val 8598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940152" y="3663228"/>
            <a:ext cx="2232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spcAft>
                <a:spcPts val="600"/>
              </a:spcAft>
              <a:defRPr/>
            </a:pP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대안교육 및 교육공동체의 역할</a:t>
            </a:r>
            <a:endParaRPr kumimoji="1" lang="en-US" altLang="ko-KR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002060"/>
              </a:solidFill>
              <a:latin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635896" y="4406838"/>
            <a:ext cx="1656184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347864" y="4386590"/>
            <a:ext cx="22322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spcAft>
                <a:spcPts val="600"/>
              </a:spcAft>
              <a:defRPr/>
            </a:pP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장애인교육공동체</a:t>
            </a:r>
            <a:endParaRPr kumimoji="1" lang="en-US" altLang="ko-KR" sz="16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002060"/>
              </a:solidFill>
              <a:latin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72406" y="5175082"/>
            <a:ext cx="8928992" cy="10801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262626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69268" y="5268866"/>
            <a:ext cx="871296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‘”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해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’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다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. “, “‘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충격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’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이다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. “,”’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고민 해결사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’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다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. “(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김용욱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, 2009)</a:t>
            </a:r>
          </a:p>
          <a:p>
            <a:pPr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“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삶의 소통을 통해 세상과 소통하는 공간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”, “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가르치면서 배우고 배우면서 가르치는 수평적 관계의 </a:t>
            </a:r>
            <a:r>
              <a:rPr kumimoji="1" lang="ko-KR" altLang="en-US" sz="1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공간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”(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김병하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, 2009)</a:t>
            </a:r>
          </a:p>
          <a:p>
            <a:pPr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“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비판과 저항정신의 </a:t>
            </a:r>
            <a:r>
              <a:rPr kumimoji="1" lang="ko-KR" altLang="en-US" sz="1400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담지체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”, “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장애인운동의 대중적 거점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”, “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제도권 교육을 넘어선 장애인 대안교육 공동체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” (</a:t>
            </a:r>
            <a:r>
              <a:rPr kumimoji="1"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김도현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, 2008)</a:t>
            </a:r>
          </a:p>
        </p:txBody>
      </p:sp>
    </p:spTree>
    <p:extLst>
      <p:ext uri="{BB962C8B-B14F-4D97-AF65-F5344CB8AC3E}">
        <p14:creationId xmlns:p14="http://schemas.microsoft.com/office/powerpoint/2010/main" val="3312856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/>
          <p:cNvPicPr>
            <a:picLocks noChangeAspect="1"/>
          </p:cNvPicPr>
          <p:nvPr/>
        </p:nvPicPr>
        <p:blipFill>
          <a:blip r:embed="rId2" cstate="print"/>
          <a:srcRect l="6226" r="6252"/>
          <a:stretch>
            <a:fillRect/>
          </a:stretch>
        </p:blipFill>
        <p:spPr bwMode="auto">
          <a:xfrm>
            <a:off x="683568" y="5445224"/>
            <a:ext cx="3888432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7"/>
          <p:cNvSpPr/>
          <p:nvPr/>
        </p:nvSpPr>
        <p:spPr>
          <a:xfrm>
            <a:off x="4644008" y="889556"/>
            <a:ext cx="3888432" cy="352839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5" name="Rectangle 7"/>
          <p:cNvSpPr/>
          <p:nvPr/>
        </p:nvSpPr>
        <p:spPr>
          <a:xfrm>
            <a:off x="683568" y="889556"/>
            <a:ext cx="3888432" cy="352839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512" y="18864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장애인야학에 대한 인식</a:t>
            </a:r>
            <a:endParaRPr kumimoji="1" lang="en-US" altLang="ko-KR" sz="2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002060"/>
              </a:solidFill>
              <a:latin typeface="맑은 고딕" pitchFamily="50" charset="-127"/>
            </a:endParaRPr>
          </a:p>
        </p:txBody>
      </p:sp>
      <p:graphicFrame>
        <p:nvGraphicFramePr>
          <p:cNvPr id="17" name="차트 16"/>
          <p:cNvGraphicFramePr/>
          <p:nvPr>
            <p:extLst>
              <p:ext uri="{D42A27DB-BD31-4B8C-83A1-F6EECF244321}">
                <p14:modId xmlns:p14="http://schemas.microsoft.com/office/powerpoint/2010/main" val="160726401"/>
              </p:ext>
            </p:extLst>
          </p:nvPr>
        </p:nvGraphicFramePr>
        <p:xfrm>
          <a:off x="467544" y="1969676"/>
          <a:ext cx="4248472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1547664" y="3337828"/>
            <a:ext cx="2736304" cy="360040"/>
            <a:chOff x="1377118" y="5013176"/>
            <a:chExt cx="2232248" cy="360040"/>
          </a:xfrm>
        </p:grpSpPr>
        <p:sp>
          <p:nvSpPr>
            <p:cNvPr id="19" name="Rectangle 7"/>
            <p:cNvSpPr/>
            <p:nvPr/>
          </p:nvSpPr>
          <p:spPr>
            <a:xfrm>
              <a:off x="1412206" y="5013176"/>
              <a:ext cx="1492240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377118" y="5013176"/>
              <a:ext cx="223224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사회생활 욕구 충족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(24.4%)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771800" y="2185700"/>
            <a:ext cx="1944216" cy="360040"/>
            <a:chOff x="1259632" y="5013176"/>
            <a:chExt cx="1944216" cy="360040"/>
          </a:xfrm>
        </p:grpSpPr>
        <p:sp>
          <p:nvSpPr>
            <p:cNvPr id="22" name="Rectangle 7"/>
            <p:cNvSpPr/>
            <p:nvPr/>
          </p:nvSpPr>
          <p:spPr>
            <a:xfrm>
              <a:off x="1412206" y="5013176"/>
              <a:ext cx="1431602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1259632" y="5013176"/>
              <a:ext cx="19442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  학업욕구 충족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(37.4%)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683568" y="2689756"/>
            <a:ext cx="1800200" cy="360040"/>
            <a:chOff x="1377118" y="5013176"/>
            <a:chExt cx="1468584" cy="360040"/>
          </a:xfrm>
        </p:grpSpPr>
        <p:sp>
          <p:nvSpPr>
            <p:cNvPr id="25" name="Rectangle 7"/>
            <p:cNvSpPr/>
            <p:nvPr/>
          </p:nvSpPr>
          <p:spPr>
            <a:xfrm>
              <a:off x="1412206" y="5013176"/>
              <a:ext cx="1374753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1377118" y="5013176"/>
              <a:ext cx="14685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장애인 권익 신장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(20.1%)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1259632" y="1969676"/>
            <a:ext cx="1872208" cy="360040"/>
            <a:chOff x="1259632" y="5013176"/>
            <a:chExt cx="1872208" cy="360040"/>
          </a:xfrm>
        </p:grpSpPr>
        <p:sp>
          <p:nvSpPr>
            <p:cNvPr id="28" name="Rectangle 7"/>
            <p:cNvSpPr/>
            <p:nvPr/>
          </p:nvSpPr>
          <p:spPr>
            <a:xfrm>
              <a:off x="1340198" y="5013176"/>
              <a:ext cx="1431602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600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259632" y="5013176"/>
              <a:ext cx="1872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상급학교 진학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(13.8%)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pic>
        <p:nvPicPr>
          <p:cNvPr id="30" name="Picture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7" y="961564"/>
            <a:ext cx="504055" cy="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직사각형 30"/>
          <p:cNvSpPr/>
          <p:nvPr/>
        </p:nvSpPr>
        <p:spPr>
          <a:xfrm>
            <a:off x="755576" y="961564"/>
            <a:ext cx="6480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kumimoji="1"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</a:rPr>
              <a:t>Q1   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 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장애성인이 장애인야학을 이용하는 이유</a:t>
            </a: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?</a:t>
            </a:r>
          </a:p>
        </p:txBody>
      </p:sp>
      <p:graphicFrame>
        <p:nvGraphicFramePr>
          <p:cNvPr id="32" name="차트 31"/>
          <p:cNvGraphicFramePr/>
          <p:nvPr>
            <p:extLst>
              <p:ext uri="{D42A27DB-BD31-4B8C-83A1-F6EECF244321}">
                <p14:modId xmlns:p14="http://schemas.microsoft.com/office/powerpoint/2010/main" val="2607956270"/>
              </p:ext>
            </p:extLst>
          </p:nvPr>
        </p:nvGraphicFramePr>
        <p:xfrm>
          <a:off x="4499992" y="1753652"/>
          <a:ext cx="4608512" cy="227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3" name="그룹 32"/>
          <p:cNvGrpSpPr/>
          <p:nvPr/>
        </p:nvGrpSpPr>
        <p:grpSpPr>
          <a:xfrm>
            <a:off x="6660232" y="2401724"/>
            <a:ext cx="1656184" cy="360040"/>
            <a:chOff x="1259632" y="5013176"/>
            <a:chExt cx="1944216" cy="360040"/>
          </a:xfrm>
        </p:grpSpPr>
        <p:sp>
          <p:nvSpPr>
            <p:cNvPr id="34" name="Rectangle 7"/>
            <p:cNvSpPr/>
            <p:nvPr/>
          </p:nvSpPr>
          <p:spPr>
            <a:xfrm>
              <a:off x="1412206" y="5013176"/>
              <a:ext cx="1791642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1259632" y="5013176"/>
              <a:ext cx="194421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  검정고시 준비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(34.7%)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4788024" y="3337828"/>
            <a:ext cx="2592288" cy="360040"/>
            <a:chOff x="755576" y="5013176"/>
            <a:chExt cx="2592288" cy="360040"/>
          </a:xfrm>
        </p:grpSpPr>
        <p:sp>
          <p:nvSpPr>
            <p:cNvPr id="37" name="Rectangle 7"/>
            <p:cNvSpPr/>
            <p:nvPr/>
          </p:nvSpPr>
          <p:spPr>
            <a:xfrm>
              <a:off x="755576" y="5013176"/>
              <a:ext cx="2016224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55576" y="5013176"/>
              <a:ext cx="25922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몰랐던 사실을 </a:t>
              </a:r>
              <a:r>
                <a:rPr kumimoji="1" lang="ko-KR" altLang="en-US" sz="1400" b="1" kern="0" spc="-210" dirty="0" err="1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알게됨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(32.2%)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grpSp>
        <p:nvGrpSpPr>
          <p:cNvPr id="39" name="그룹 38"/>
          <p:cNvGrpSpPr/>
          <p:nvPr/>
        </p:nvGrpSpPr>
        <p:grpSpPr>
          <a:xfrm>
            <a:off x="4716016" y="2257708"/>
            <a:ext cx="2592288" cy="360040"/>
            <a:chOff x="2051720" y="3212976"/>
            <a:chExt cx="2592288" cy="360040"/>
          </a:xfrm>
        </p:grpSpPr>
        <p:sp>
          <p:nvSpPr>
            <p:cNvPr id="40" name="Rectangle 7"/>
            <p:cNvSpPr/>
            <p:nvPr/>
          </p:nvSpPr>
          <p:spPr>
            <a:xfrm>
              <a:off x="2051720" y="3212976"/>
              <a:ext cx="1728192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2051720" y="3212976"/>
              <a:ext cx="25922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 err="1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자아존중감</a:t>
              </a: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 향상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(10.9%)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508104" y="1753652"/>
            <a:ext cx="2592288" cy="360040"/>
            <a:chOff x="5868144" y="1556792"/>
            <a:chExt cx="2592288" cy="360040"/>
          </a:xfrm>
        </p:grpSpPr>
        <p:sp>
          <p:nvSpPr>
            <p:cNvPr id="43" name="Rectangle 7"/>
            <p:cNvSpPr/>
            <p:nvPr/>
          </p:nvSpPr>
          <p:spPr>
            <a:xfrm>
              <a:off x="5868144" y="1556792"/>
              <a:ext cx="1440160" cy="360040"/>
            </a:xfrm>
            <a:prstGeom prst="rect">
              <a:avLst/>
            </a:prstGeom>
            <a:solidFill>
              <a:srgbClr val="002060">
                <a:alpha val="59000"/>
              </a:srgb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1600" dirty="0">
                  <a:solidFill>
                    <a:prstClr val="black">
                      <a:lumMod val="95000"/>
                      <a:lumOff val="5000"/>
                    </a:prstClr>
                  </a:solidFill>
                </a:rPr>
                <a:t>0</a:t>
              </a:r>
              <a:endParaRPr lang="ko-KR" altLang="en-US" sz="1600" dirty="0">
                <a:solidFill>
                  <a:prstClr val="black">
                    <a:lumMod val="95000"/>
                    <a:lumOff val="5000"/>
                  </a:prstClr>
                </a:solidFill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5868144" y="1556792"/>
              <a:ext cx="259228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spcAft>
                  <a:spcPts val="600"/>
                </a:spcAft>
                <a:defRPr/>
              </a:pPr>
              <a:r>
                <a:rPr kumimoji="1" lang="ko-KR" altLang="en-US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대인관계 향상</a:t>
              </a:r>
              <a:r>
                <a:rPr kumimoji="1" lang="en-US" altLang="ko-KR" sz="1400" b="1" kern="0" spc="-210" dirty="0">
                  <a:ln w="900" cmpd="sng">
                    <a:solidFill>
                      <a:srgbClr val="BBE0E3">
                        <a:satMod val="190000"/>
                        <a:alpha val="55000"/>
                      </a:srgbClr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</a:rPr>
                <a:t>(9.9%)</a:t>
              </a:r>
              <a:endPara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endParaRPr>
            </a:p>
          </p:txBody>
        </p:sp>
      </p:grpSp>
      <p:pic>
        <p:nvPicPr>
          <p:cNvPr id="45" name="Picture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5" y="961564"/>
            <a:ext cx="504055" cy="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직사각형 45"/>
          <p:cNvSpPr/>
          <p:nvPr/>
        </p:nvSpPr>
        <p:spPr>
          <a:xfrm>
            <a:off x="4788024" y="961564"/>
            <a:ext cx="3779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kumimoji="1"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</a:rPr>
              <a:t>Q2   </a:t>
            </a:r>
            <a:r>
              <a:rPr kumimoji="1"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 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장애인야학이 도움이 되는 이유</a:t>
            </a: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?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6551712" y="4077072"/>
            <a:ext cx="20162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latinLnBrk="0">
              <a:spcAft>
                <a:spcPts val="600"/>
              </a:spcAft>
              <a:defRPr/>
            </a:pPr>
            <a:r>
              <a: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rPr>
              <a:t>자료   </a:t>
            </a:r>
            <a:r>
              <a:rPr kumimoji="1" lang="en-US" altLang="ko-KR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rPr>
              <a:t>:      </a:t>
            </a:r>
            <a:r>
              <a:rPr kumimoji="1" lang="ko-KR" altLang="en-US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rPr>
              <a:t>곽승철 외  </a:t>
            </a:r>
            <a:r>
              <a:rPr kumimoji="1" lang="en-US" altLang="ko-KR" sz="1400" b="1" kern="2300" spc="-37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</a:rPr>
              <a:t>( 2 0 1 0 )</a:t>
            </a:r>
            <a:endParaRPr kumimoji="1" lang="ko-KR" altLang="en-US" sz="1400" b="1" kern="2300" spc="-37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</a:endParaRPr>
          </a:p>
        </p:txBody>
      </p:sp>
      <p:sp>
        <p:nvSpPr>
          <p:cNvPr id="48" name="아래쪽 화살표 47"/>
          <p:cNvSpPr/>
          <p:nvPr/>
        </p:nvSpPr>
        <p:spPr>
          <a:xfrm>
            <a:off x="1187624" y="4437112"/>
            <a:ext cx="2664296" cy="1008112"/>
          </a:xfrm>
          <a:prstGeom prst="downArrow">
            <a:avLst>
              <a:gd name="adj1" fmla="val 55131"/>
              <a:gd name="adj2" fmla="val 64998"/>
            </a:avLst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49" name="아래쪽 화살표 48"/>
          <p:cNvSpPr/>
          <p:nvPr/>
        </p:nvSpPr>
        <p:spPr>
          <a:xfrm>
            <a:off x="5364088" y="4437112"/>
            <a:ext cx="2520280" cy="1008112"/>
          </a:xfrm>
          <a:prstGeom prst="downArrow">
            <a:avLst>
              <a:gd name="adj1" fmla="val 55131"/>
              <a:gd name="adj2" fmla="val 64998"/>
            </a:avLst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>
              <a:solidFill>
                <a:prstClr val="white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755575" y="5661248"/>
            <a:ext cx="3650365" cy="115212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ko-KR" altLang="en-US" dirty="0">
              <a:solidFill>
                <a:srgbClr val="262626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55576" y="5736158"/>
            <a:ext cx="3729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buFont typeface="Arial" pitchFamily="34" charset="0"/>
              <a:buChar char="•"/>
              <a:defRPr/>
            </a:pP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학업욕구충족 → 학교교육 기회 제공</a:t>
            </a:r>
            <a:endParaRPr kumimoji="1" lang="en-US" altLang="ko-KR" sz="16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</a:endParaRPr>
          </a:p>
          <a:p>
            <a:pPr latinLnBrk="0">
              <a:buFont typeface="Arial" pitchFamily="34" charset="0"/>
              <a:buChar char="•"/>
              <a:defRPr/>
            </a:pP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사회생활욕구충족 → 다양한 학교 문화 체험</a:t>
            </a:r>
            <a:endParaRPr kumimoji="1" lang="en-US" altLang="ko-KR" sz="16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</a:endParaRPr>
          </a:p>
          <a:p>
            <a:pPr latinLnBrk="0">
              <a:buFont typeface="Arial" pitchFamily="34" charset="0"/>
              <a:buChar char="•"/>
              <a:defRPr/>
            </a:pP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장애인권익신장 → 장애인 인권 증진 활동</a:t>
            </a:r>
            <a:endParaRPr kumimoji="1" lang="en-US" altLang="ko-KR" sz="16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</a:endParaRPr>
          </a:p>
          <a:p>
            <a:pPr latinLnBrk="0">
              <a:buFont typeface="Arial" pitchFamily="34" charset="0"/>
              <a:buChar char="•"/>
              <a:defRPr/>
            </a:pP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상급학교 진학 → 검정고시 준비</a:t>
            </a:r>
          </a:p>
        </p:txBody>
      </p:sp>
      <p:pic>
        <p:nvPicPr>
          <p:cNvPr id="52" name="Picture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5445223"/>
            <a:ext cx="3851920" cy="148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모서리가 둥근 직사각형 52"/>
          <p:cNvSpPr/>
          <p:nvPr/>
        </p:nvSpPr>
        <p:spPr>
          <a:xfrm>
            <a:off x="4860032" y="5661248"/>
            <a:ext cx="3600400" cy="115212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262626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838216" y="5736158"/>
            <a:ext cx="37297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buFont typeface="Arial" pitchFamily="34" charset="0"/>
              <a:buChar char="•"/>
              <a:defRPr/>
            </a:pP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</a:t>
            </a: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1</a:t>
            </a:r>
            <a:r>
              <a:rPr kumimoji="1" lang="ko-KR" altLang="en-US" sz="1600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천여명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이상의 검정고시 학력 취득</a:t>
            </a:r>
            <a:endParaRPr kumimoji="1" lang="en-US" altLang="ko-KR" sz="16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</a:endParaRPr>
          </a:p>
          <a:p>
            <a:pPr latinLnBrk="0">
              <a:buFont typeface="Arial" pitchFamily="34" charset="0"/>
              <a:buChar char="•"/>
              <a:defRPr/>
            </a:pP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30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년만의 첫 외출</a:t>
            </a: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, 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나의 첫 번째 사회생활</a:t>
            </a:r>
            <a:endParaRPr kumimoji="1" lang="en-US" altLang="ko-KR" sz="16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</a:endParaRPr>
          </a:p>
          <a:p>
            <a:pPr latinLnBrk="0">
              <a:buFont typeface="Arial" pitchFamily="34" charset="0"/>
              <a:buChar char="•"/>
              <a:defRPr/>
            </a:pP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끊임없이 배우는 공간</a:t>
            </a:r>
            <a:endParaRPr kumimoji="1" lang="en-US" altLang="ko-KR" sz="16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</a:endParaRPr>
          </a:p>
          <a:p>
            <a:pPr latinLnBrk="0">
              <a:buFont typeface="Arial" pitchFamily="34" charset="0"/>
              <a:buChar char="•"/>
              <a:defRPr/>
            </a:pP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 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학생자치활동 </a:t>
            </a:r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/ 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</a:rPr>
              <a:t>성인기 학습자의 특성 고려</a:t>
            </a:r>
          </a:p>
        </p:txBody>
      </p:sp>
    </p:spTree>
    <p:extLst>
      <p:ext uri="{BB962C8B-B14F-4D97-AF65-F5344CB8AC3E}">
        <p14:creationId xmlns:p14="http://schemas.microsoft.com/office/powerpoint/2010/main" val="2268413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755576" y="4520153"/>
            <a:ext cx="83529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kumimoji="1"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자료</a:t>
            </a:r>
            <a:r>
              <a:rPr kumimoji="1"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: </a:t>
            </a:r>
            <a:r>
              <a:rPr kumimoji="1" lang="ko-KR" altLang="en-US" sz="1200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신원득</a:t>
            </a:r>
            <a:r>
              <a:rPr kumimoji="1"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․</a:t>
            </a:r>
            <a:r>
              <a:rPr kumimoji="1"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이희수</a:t>
            </a:r>
            <a:r>
              <a:rPr kumimoji="1"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․</a:t>
            </a:r>
            <a:r>
              <a:rPr kumimoji="1"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하혜영 </a:t>
            </a:r>
            <a:r>
              <a:rPr kumimoji="1"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(2000). </a:t>
            </a:r>
            <a:r>
              <a:rPr kumimoji="1"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평생교육활성화방안과 지방자치단체의 역할</a:t>
            </a:r>
            <a:r>
              <a:rPr kumimoji="1"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. </a:t>
            </a:r>
            <a:r>
              <a:rPr kumimoji="1"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경기개발연구원 기본연구</a:t>
            </a:r>
            <a:r>
              <a:rPr kumimoji="1"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. 2000(12). 20.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23528" y="18864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평생학습사회</a:t>
            </a:r>
            <a:endParaRPr kumimoji="1" lang="en-US" altLang="ko-KR" sz="2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002060"/>
              </a:solidFill>
              <a:latin typeface="맑은 고딕" pitchFamily="50" charset="-127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49262"/>
            <a:ext cx="7776864" cy="336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/>
          <p:nvPr/>
        </p:nvSpPr>
        <p:spPr>
          <a:xfrm>
            <a:off x="683568" y="4797152"/>
            <a:ext cx="7956376" cy="45719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347864" y="836712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&lt;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평생교육의 정의와 범위</a:t>
            </a:r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827584" y="4941168"/>
            <a:ext cx="7704856" cy="1872208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Rectangle 77"/>
          <p:cNvSpPr>
            <a:spLocks noChangeArrowheads="1"/>
          </p:cNvSpPr>
          <p:nvPr/>
        </p:nvSpPr>
        <p:spPr bwMode="auto">
          <a:xfrm>
            <a:off x="2411760" y="5085184"/>
            <a:ext cx="5870366" cy="1656184"/>
          </a:xfrm>
          <a:prstGeom prst="rect">
            <a:avLst/>
          </a:prstGeom>
          <a:gradFill rotWithShape="1">
            <a:gsLst>
              <a:gs pos="0">
                <a:srgbClr val="CCECFF">
                  <a:alpha val="85999"/>
                </a:srgbClr>
              </a:gs>
              <a:gs pos="100000">
                <a:srgbClr val="99CCFF"/>
              </a:gs>
            </a:gsLst>
            <a:lin ang="27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635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pPr latinLnBrk="0">
              <a:defRPr/>
            </a:pPr>
            <a:endParaRPr lang="ko-KR" altLang="en-US" kern="0">
              <a:solidFill>
                <a:srgbClr val="000000"/>
              </a:solidFill>
              <a:latin typeface="굴림"/>
              <a:ea typeface="굴림"/>
            </a:endParaRPr>
          </a:p>
        </p:txBody>
      </p:sp>
      <p:sp>
        <p:nvSpPr>
          <p:cNvPr id="10" name="Rectangle 63"/>
          <p:cNvSpPr>
            <a:spLocks noChangeArrowheads="1"/>
          </p:cNvSpPr>
          <p:nvPr/>
        </p:nvSpPr>
        <p:spPr bwMode="auto">
          <a:xfrm>
            <a:off x="899592" y="5172992"/>
            <a:ext cx="1370013" cy="416248"/>
          </a:xfrm>
          <a:prstGeom prst="rect">
            <a:avLst/>
          </a:prstGeom>
          <a:gradFill rotWithShape="1">
            <a:gsLst>
              <a:gs pos="0">
                <a:srgbClr val="434343"/>
              </a:gs>
              <a:gs pos="100000">
                <a:srgbClr val="2A2A2A"/>
              </a:gs>
            </a:gsLst>
            <a:lin ang="27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63500" prstMaterial="legacyMatte">
            <a:bevelT w="13500" h="13500" prst="angle"/>
            <a:bevelB w="13500" h="13500" prst="angle"/>
            <a:extrusionClr>
              <a:srgbClr val="434343"/>
            </a:extrusionClr>
          </a:sp3d>
        </p:spPr>
        <p:txBody>
          <a:bodyPr wrap="none" anchor="ctr">
            <a:flatTx/>
          </a:bodyPr>
          <a:lstStyle/>
          <a:p>
            <a:pPr latinLnBrk="0">
              <a:defRPr/>
            </a:pPr>
            <a:endParaRPr lang="ko-KR" altLang="ko-KR" kern="0">
              <a:solidFill>
                <a:srgbClr val="000000"/>
              </a:solidFill>
              <a:latin typeface="굴림"/>
              <a:ea typeface="굴림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483768" y="5130477"/>
            <a:ext cx="583264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 장애인 평생교육의 개념에는 기존의 평생교육의 개념 뿐만 아니라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장애인의 삶의 질 제고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장애인의 역량강화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장애인의 자기결정 등의 실질적 개념까지 포함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(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박승희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2004;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정동영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정동일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정인숙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2003)</a:t>
            </a:r>
          </a:p>
          <a:p>
            <a:pPr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장애인 평생교육은 지역사회 통합 또는 적응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과정에 초점을 맞춘 교육활동</a:t>
            </a: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,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학교교육과 연계된 </a:t>
            </a:r>
            <a:r>
              <a:rPr lang="ko-KR" altLang="en-US" sz="1400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계속교육으로서의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 개념 포함</a:t>
            </a:r>
            <a:endParaRPr lang="en-US" altLang="ko-KR" sz="1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002060"/>
              </a:solidFill>
              <a:latin typeface="맑은 고딕" pitchFamily="50" charset="-127"/>
            </a:endParaRPr>
          </a:p>
          <a:p>
            <a:pPr latinLnBrk="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ko-KR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 </a:t>
            </a:r>
            <a:r>
              <a:rPr lang="ko-KR" altLang="en-US" sz="1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맑은 고딕" pitchFamily="50" charset="-127"/>
              </a:rPr>
              <a:t>자립생활과 함께 평생교육은 장애인의 지역사회의 삶의 질 개선을 위한 핵심 키워드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568" y="5163700"/>
            <a:ext cx="17526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latinLnBrk="0">
              <a:defRPr/>
            </a:pPr>
            <a:r>
              <a:rPr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</a:rPr>
              <a:t>장애인 평생교육</a:t>
            </a:r>
            <a:endParaRPr lang="ko-KR" altLang="en-US" sz="1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ysClr val="windowText" lastClr="000000"/>
              </a:solidFill>
              <a:latin typeface="맑은 고딕" pitchFamily="50" charset="-127"/>
            </a:endParaRPr>
          </a:p>
        </p:txBody>
      </p:sp>
      <p:pic>
        <p:nvPicPr>
          <p:cNvPr id="13" name="Picture 2" descr="C:\Documents and Settings\user\Local Settings\Temporary Internet Files\Content.IE5\7YKFZXS5\MC90001309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517232"/>
            <a:ext cx="1368152" cy="11702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8107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648072"/>
          </a:xfrm>
        </p:spPr>
        <p:txBody>
          <a:bodyPr>
            <a:normAutofit/>
          </a:bodyPr>
          <a:lstStyle/>
          <a:p>
            <a:r>
              <a:rPr lang="ko-KR" altLang="en-US" sz="3200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장애인 평생교육의 유형 및 이용 현황</a:t>
            </a:r>
            <a:endParaRPr lang="ko-KR" alt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4936525"/>
            <a:ext cx="9144000" cy="2020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23528" y="908720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김두영</a:t>
            </a:r>
            <a:r>
              <a:rPr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(2013)</a:t>
            </a:r>
            <a:r>
              <a:rPr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의 장애인 평생교육 프로그램 분류 체계에 따른 평생교육 프로그램 요구 분석 연구에서 제안한 장애인 평생교육 프로그램 분류표를 근거로 발달장애인이 요구하는 평생교육 프로그램 유형에 대해 조사하였음</a:t>
            </a:r>
            <a:r>
              <a:rPr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 분류표는 </a:t>
            </a:r>
            <a:r>
              <a:rPr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 영역</a:t>
            </a:r>
            <a:r>
              <a:rPr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18</a:t>
            </a:r>
            <a:r>
              <a:rPr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개의 중분류 영역</a:t>
            </a:r>
            <a:r>
              <a:rPr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하위 영역</a:t>
            </a:r>
            <a:r>
              <a:rPr lang="en-US" altLang="ko-KR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), 72</a:t>
            </a:r>
            <a:r>
              <a:rPr lang="ko-KR" altLang="en-US" sz="12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개 하위 프로그램으로 구성되어 있음</a:t>
            </a:r>
          </a:p>
        </p:txBody>
      </p:sp>
      <p:grpSp>
        <p:nvGrpSpPr>
          <p:cNvPr id="3" name="그룹 53"/>
          <p:cNvGrpSpPr/>
          <p:nvPr/>
        </p:nvGrpSpPr>
        <p:grpSpPr>
          <a:xfrm>
            <a:off x="2320127" y="1641205"/>
            <a:ext cx="4475672" cy="4843652"/>
            <a:chOff x="2329827" y="1700808"/>
            <a:chExt cx="4475672" cy="4843652"/>
          </a:xfrm>
        </p:grpSpPr>
        <p:grpSp>
          <p:nvGrpSpPr>
            <p:cNvPr id="4" name="그룹 52"/>
            <p:cNvGrpSpPr/>
            <p:nvPr/>
          </p:nvGrpSpPr>
          <p:grpSpPr>
            <a:xfrm>
              <a:off x="2329827" y="1700808"/>
              <a:ext cx="4475672" cy="4843652"/>
              <a:chOff x="2329827" y="1700808"/>
              <a:chExt cx="4475672" cy="4843652"/>
            </a:xfrm>
          </p:grpSpPr>
          <p:sp>
            <p:nvSpPr>
              <p:cNvPr id="27" name="자유형 26"/>
              <p:cNvSpPr/>
              <p:nvPr/>
            </p:nvSpPr>
            <p:spPr>
              <a:xfrm>
                <a:off x="3577017" y="1700808"/>
                <a:ext cx="1984146" cy="1809075"/>
              </a:xfrm>
              <a:custGeom>
                <a:avLst/>
                <a:gdLst>
                  <a:gd name="connsiteX0" fmla="*/ 0 w 1512168"/>
                  <a:gd name="connsiteY0" fmla="*/ 612068 h 1224136"/>
                  <a:gd name="connsiteX1" fmla="*/ 306034 w 1512168"/>
                  <a:gd name="connsiteY1" fmla="*/ 0 h 1224136"/>
                  <a:gd name="connsiteX2" fmla="*/ 1206134 w 1512168"/>
                  <a:gd name="connsiteY2" fmla="*/ 0 h 1224136"/>
                  <a:gd name="connsiteX3" fmla="*/ 1512168 w 1512168"/>
                  <a:gd name="connsiteY3" fmla="*/ 612068 h 1224136"/>
                  <a:gd name="connsiteX4" fmla="*/ 1206134 w 1512168"/>
                  <a:gd name="connsiteY4" fmla="*/ 1224136 h 1224136"/>
                  <a:gd name="connsiteX5" fmla="*/ 306034 w 1512168"/>
                  <a:gd name="connsiteY5" fmla="*/ 1224136 h 1224136"/>
                  <a:gd name="connsiteX6" fmla="*/ 0 w 1512168"/>
                  <a:gd name="connsiteY6" fmla="*/ 612068 h 1224136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1206134 w 1512168"/>
                  <a:gd name="connsiteY4" fmla="*/ 1224136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936104 w 1512168"/>
                  <a:gd name="connsiteY4" fmla="*/ 2088232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36104 w 1512168"/>
                  <a:gd name="connsiteY4" fmla="*/ 2088232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552252 w 1512168"/>
                  <a:gd name="connsiteY5" fmla="*/ 2125005 h 2125005"/>
                  <a:gd name="connsiteX6" fmla="*/ 0 w 1512168"/>
                  <a:gd name="connsiteY6" fmla="*/ 612068 h 212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2168" h="2125005">
                    <a:moveTo>
                      <a:pt x="0" y="612068"/>
                    </a:moveTo>
                    <a:lnTo>
                      <a:pt x="306034" y="0"/>
                    </a:lnTo>
                    <a:lnTo>
                      <a:pt x="1206134" y="0"/>
                    </a:lnTo>
                    <a:lnTo>
                      <a:pt x="1512168" y="612068"/>
                    </a:lnTo>
                    <a:lnTo>
                      <a:pt x="984300" y="2125005"/>
                    </a:lnTo>
                    <a:lnTo>
                      <a:pt x="552252" y="2125005"/>
                    </a:lnTo>
                    <a:lnTo>
                      <a:pt x="0" y="61206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solidFill>
                  <a:srgbClr val="5D7430"/>
                </a:solidFill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5" name="자유형 44"/>
              <p:cNvSpPr/>
              <p:nvPr/>
            </p:nvSpPr>
            <p:spPr>
              <a:xfrm rot="18113423">
                <a:off x="2242292" y="2466607"/>
                <a:ext cx="1984146" cy="1809075"/>
              </a:xfrm>
              <a:custGeom>
                <a:avLst/>
                <a:gdLst>
                  <a:gd name="connsiteX0" fmla="*/ 0 w 1512168"/>
                  <a:gd name="connsiteY0" fmla="*/ 612068 h 1224136"/>
                  <a:gd name="connsiteX1" fmla="*/ 306034 w 1512168"/>
                  <a:gd name="connsiteY1" fmla="*/ 0 h 1224136"/>
                  <a:gd name="connsiteX2" fmla="*/ 1206134 w 1512168"/>
                  <a:gd name="connsiteY2" fmla="*/ 0 h 1224136"/>
                  <a:gd name="connsiteX3" fmla="*/ 1512168 w 1512168"/>
                  <a:gd name="connsiteY3" fmla="*/ 612068 h 1224136"/>
                  <a:gd name="connsiteX4" fmla="*/ 1206134 w 1512168"/>
                  <a:gd name="connsiteY4" fmla="*/ 1224136 h 1224136"/>
                  <a:gd name="connsiteX5" fmla="*/ 306034 w 1512168"/>
                  <a:gd name="connsiteY5" fmla="*/ 1224136 h 1224136"/>
                  <a:gd name="connsiteX6" fmla="*/ 0 w 1512168"/>
                  <a:gd name="connsiteY6" fmla="*/ 612068 h 1224136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1206134 w 1512168"/>
                  <a:gd name="connsiteY4" fmla="*/ 1224136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936104 w 1512168"/>
                  <a:gd name="connsiteY4" fmla="*/ 2088232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36104 w 1512168"/>
                  <a:gd name="connsiteY4" fmla="*/ 2088232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552252 w 1512168"/>
                  <a:gd name="connsiteY5" fmla="*/ 2125005 h 2125005"/>
                  <a:gd name="connsiteX6" fmla="*/ 0 w 1512168"/>
                  <a:gd name="connsiteY6" fmla="*/ 612068 h 212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2168" h="2125005">
                    <a:moveTo>
                      <a:pt x="0" y="612068"/>
                    </a:moveTo>
                    <a:lnTo>
                      <a:pt x="306034" y="0"/>
                    </a:lnTo>
                    <a:lnTo>
                      <a:pt x="1206134" y="0"/>
                    </a:lnTo>
                    <a:lnTo>
                      <a:pt x="1512168" y="612068"/>
                    </a:lnTo>
                    <a:lnTo>
                      <a:pt x="984300" y="2125005"/>
                    </a:lnTo>
                    <a:lnTo>
                      <a:pt x="552252" y="2125005"/>
                    </a:lnTo>
                    <a:lnTo>
                      <a:pt x="0" y="61206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자유형 45"/>
              <p:cNvSpPr/>
              <p:nvPr/>
            </p:nvSpPr>
            <p:spPr>
              <a:xfrm rot="3486577" flipH="1">
                <a:off x="4908889" y="2466606"/>
                <a:ext cx="1984146" cy="1809075"/>
              </a:xfrm>
              <a:custGeom>
                <a:avLst/>
                <a:gdLst>
                  <a:gd name="connsiteX0" fmla="*/ 0 w 1512168"/>
                  <a:gd name="connsiteY0" fmla="*/ 612068 h 1224136"/>
                  <a:gd name="connsiteX1" fmla="*/ 306034 w 1512168"/>
                  <a:gd name="connsiteY1" fmla="*/ 0 h 1224136"/>
                  <a:gd name="connsiteX2" fmla="*/ 1206134 w 1512168"/>
                  <a:gd name="connsiteY2" fmla="*/ 0 h 1224136"/>
                  <a:gd name="connsiteX3" fmla="*/ 1512168 w 1512168"/>
                  <a:gd name="connsiteY3" fmla="*/ 612068 h 1224136"/>
                  <a:gd name="connsiteX4" fmla="*/ 1206134 w 1512168"/>
                  <a:gd name="connsiteY4" fmla="*/ 1224136 h 1224136"/>
                  <a:gd name="connsiteX5" fmla="*/ 306034 w 1512168"/>
                  <a:gd name="connsiteY5" fmla="*/ 1224136 h 1224136"/>
                  <a:gd name="connsiteX6" fmla="*/ 0 w 1512168"/>
                  <a:gd name="connsiteY6" fmla="*/ 612068 h 1224136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1206134 w 1512168"/>
                  <a:gd name="connsiteY4" fmla="*/ 1224136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936104 w 1512168"/>
                  <a:gd name="connsiteY4" fmla="*/ 2088232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36104 w 1512168"/>
                  <a:gd name="connsiteY4" fmla="*/ 2088232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552252 w 1512168"/>
                  <a:gd name="connsiteY5" fmla="*/ 2125005 h 2125005"/>
                  <a:gd name="connsiteX6" fmla="*/ 0 w 1512168"/>
                  <a:gd name="connsiteY6" fmla="*/ 612068 h 212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2168" h="2125005">
                    <a:moveTo>
                      <a:pt x="0" y="612068"/>
                    </a:moveTo>
                    <a:lnTo>
                      <a:pt x="306034" y="0"/>
                    </a:lnTo>
                    <a:lnTo>
                      <a:pt x="1206134" y="0"/>
                    </a:lnTo>
                    <a:lnTo>
                      <a:pt x="1512168" y="612068"/>
                    </a:lnTo>
                    <a:lnTo>
                      <a:pt x="984300" y="2125005"/>
                    </a:lnTo>
                    <a:lnTo>
                      <a:pt x="552252" y="2125005"/>
                    </a:lnTo>
                    <a:lnTo>
                      <a:pt x="0" y="612068"/>
                    </a:lnTo>
                    <a:close/>
                  </a:path>
                </a:pathLst>
              </a:custGeom>
              <a:solidFill>
                <a:srgbClr val="4C906B"/>
              </a:solidFill>
              <a:ln w="9525">
                <a:solidFill>
                  <a:srgbClr val="386A4F"/>
                </a:solidFill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자유형 46"/>
              <p:cNvSpPr/>
              <p:nvPr/>
            </p:nvSpPr>
            <p:spPr>
              <a:xfrm rot="14496895">
                <a:off x="2242292" y="3986276"/>
                <a:ext cx="1984146" cy="1809075"/>
              </a:xfrm>
              <a:custGeom>
                <a:avLst/>
                <a:gdLst>
                  <a:gd name="connsiteX0" fmla="*/ 0 w 1512168"/>
                  <a:gd name="connsiteY0" fmla="*/ 612068 h 1224136"/>
                  <a:gd name="connsiteX1" fmla="*/ 306034 w 1512168"/>
                  <a:gd name="connsiteY1" fmla="*/ 0 h 1224136"/>
                  <a:gd name="connsiteX2" fmla="*/ 1206134 w 1512168"/>
                  <a:gd name="connsiteY2" fmla="*/ 0 h 1224136"/>
                  <a:gd name="connsiteX3" fmla="*/ 1512168 w 1512168"/>
                  <a:gd name="connsiteY3" fmla="*/ 612068 h 1224136"/>
                  <a:gd name="connsiteX4" fmla="*/ 1206134 w 1512168"/>
                  <a:gd name="connsiteY4" fmla="*/ 1224136 h 1224136"/>
                  <a:gd name="connsiteX5" fmla="*/ 306034 w 1512168"/>
                  <a:gd name="connsiteY5" fmla="*/ 1224136 h 1224136"/>
                  <a:gd name="connsiteX6" fmla="*/ 0 w 1512168"/>
                  <a:gd name="connsiteY6" fmla="*/ 612068 h 1224136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1206134 w 1512168"/>
                  <a:gd name="connsiteY4" fmla="*/ 1224136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936104 w 1512168"/>
                  <a:gd name="connsiteY4" fmla="*/ 2088232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36104 w 1512168"/>
                  <a:gd name="connsiteY4" fmla="*/ 2088232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552252 w 1512168"/>
                  <a:gd name="connsiteY5" fmla="*/ 2125005 h 2125005"/>
                  <a:gd name="connsiteX6" fmla="*/ 0 w 1512168"/>
                  <a:gd name="connsiteY6" fmla="*/ 612068 h 212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2168" h="2125005">
                    <a:moveTo>
                      <a:pt x="0" y="612068"/>
                    </a:moveTo>
                    <a:lnTo>
                      <a:pt x="306034" y="0"/>
                    </a:lnTo>
                    <a:lnTo>
                      <a:pt x="1206134" y="0"/>
                    </a:lnTo>
                    <a:lnTo>
                      <a:pt x="1512168" y="612068"/>
                    </a:lnTo>
                    <a:lnTo>
                      <a:pt x="984300" y="2125005"/>
                    </a:lnTo>
                    <a:lnTo>
                      <a:pt x="552252" y="2125005"/>
                    </a:lnTo>
                    <a:lnTo>
                      <a:pt x="0" y="612068"/>
                    </a:lnTo>
                    <a:close/>
                  </a:path>
                </a:pathLst>
              </a:custGeom>
              <a:solidFill>
                <a:srgbClr val="0C546F"/>
              </a:solidFill>
              <a:ln w="9525">
                <a:solidFill>
                  <a:srgbClr val="213313"/>
                </a:solidFill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자유형 47"/>
              <p:cNvSpPr/>
              <p:nvPr/>
            </p:nvSpPr>
            <p:spPr>
              <a:xfrm rot="7103105" flipH="1">
                <a:off x="4908889" y="3986276"/>
                <a:ext cx="1984146" cy="1809075"/>
              </a:xfrm>
              <a:custGeom>
                <a:avLst/>
                <a:gdLst>
                  <a:gd name="connsiteX0" fmla="*/ 0 w 1512168"/>
                  <a:gd name="connsiteY0" fmla="*/ 612068 h 1224136"/>
                  <a:gd name="connsiteX1" fmla="*/ 306034 w 1512168"/>
                  <a:gd name="connsiteY1" fmla="*/ 0 h 1224136"/>
                  <a:gd name="connsiteX2" fmla="*/ 1206134 w 1512168"/>
                  <a:gd name="connsiteY2" fmla="*/ 0 h 1224136"/>
                  <a:gd name="connsiteX3" fmla="*/ 1512168 w 1512168"/>
                  <a:gd name="connsiteY3" fmla="*/ 612068 h 1224136"/>
                  <a:gd name="connsiteX4" fmla="*/ 1206134 w 1512168"/>
                  <a:gd name="connsiteY4" fmla="*/ 1224136 h 1224136"/>
                  <a:gd name="connsiteX5" fmla="*/ 306034 w 1512168"/>
                  <a:gd name="connsiteY5" fmla="*/ 1224136 h 1224136"/>
                  <a:gd name="connsiteX6" fmla="*/ 0 w 1512168"/>
                  <a:gd name="connsiteY6" fmla="*/ 612068 h 1224136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1206134 w 1512168"/>
                  <a:gd name="connsiteY4" fmla="*/ 1224136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936104 w 1512168"/>
                  <a:gd name="connsiteY4" fmla="*/ 2088232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36104 w 1512168"/>
                  <a:gd name="connsiteY4" fmla="*/ 2088232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552252 w 1512168"/>
                  <a:gd name="connsiteY5" fmla="*/ 2125005 h 2125005"/>
                  <a:gd name="connsiteX6" fmla="*/ 0 w 1512168"/>
                  <a:gd name="connsiteY6" fmla="*/ 612068 h 212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2168" h="2125005">
                    <a:moveTo>
                      <a:pt x="0" y="612068"/>
                    </a:moveTo>
                    <a:lnTo>
                      <a:pt x="306034" y="0"/>
                    </a:lnTo>
                    <a:lnTo>
                      <a:pt x="1206134" y="0"/>
                    </a:lnTo>
                    <a:lnTo>
                      <a:pt x="1512168" y="612068"/>
                    </a:lnTo>
                    <a:lnTo>
                      <a:pt x="984300" y="2125005"/>
                    </a:lnTo>
                    <a:lnTo>
                      <a:pt x="552252" y="2125005"/>
                    </a:lnTo>
                    <a:lnTo>
                      <a:pt x="0" y="612068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solidFill>
                  <a:srgbClr val="213313"/>
                </a:solidFill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자유형 48"/>
              <p:cNvSpPr/>
              <p:nvPr/>
            </p:nvSpPr>
            <p:spPr>
              <a:xfrm flipV="1">
                <a:off x="3571313" y="4735385"/>
                <a:ext cx="1984146" cy="1809075"/>
              </a:xfrm>
              <a:custGeom>
                <a:avLst/>
                <a:gdLst>
                  <a:gd name="connsiteX0" fmla="*/ 0 w 1512168"/>
                  <a:gd name="connsiteY0" fmla="*/ 612068 h 1224136"/>
                  <a:gd name="connsiteX1" fmla="*/ 306034 w 1512168"/>
                  <a:gd name="connsiteY1" fmla="*/ 0 h 1224136"/>
                  <a:gd name="connsiteX2" fmla="*/ 1206134 w 1512168"/>
                  <a:gd name="connsiteY2" fmla="*/ 0 h 1224136"/>
                  <a:gd name="connsiteX3" fmla="*/ 1512168 w 1512168"/>
                  <a:gd name="connsiteY3" fmla="*/ 612068 h 1224136"/>
                  <a:gd name="connsiteX4" fmla="*/ 1206134 w 1512168"/>
                  <a:gd name="connsiteY4" fmla="*/ 1224136 h 1224136"/>
                  <a:gd name="connsiteX5" fmla="*/ 306034 w 1512168"/>
                  <a:gd name="connsiteY5" fmla="*/ 1224136 h 1224136"/>
                  <a:gd name="connsiteX6" fmla="*/ 0 w 1512168"/>
                  <a:gd name="connsiteY6" fmla="*/ 612068 h 1224136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1206134 w 1512168"/>
                  <a:gd name="connsiteY4" fmla="*/ 1224136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088232"/>
                  <a:gd name="connsiteX1" fmla="*/ 306034 w 1512168"/>
                  <a:gd name="connsiteY1" fmla="*/ 0 h 2088232"/>
                  <a:gd name="connsiteX2" fmla="*/ 1206134 w 1512168"/>
                  <a:gd name="connsiteY2" fmla="*/ 0 h 2088232"/>
                  <a:gd name="connsiteX3" fmla="*/ 1512168 w 1512168"/>
                  <a:gd name="connsiteY3" fmla="*/ 612068 h 2088232"/>
                  <a:gd name="connsiteX4" fmla="*/ 936104 w 1512168"/>
                  <a:gd name="connsiteY4" fmla="*/ 2088232 h 2088232"/>
                  <a:gd name="connsiteX5" fmla="*/ 720080 w 1512168"/>
                  <a:gd name="connsiteY5" fmla="*/ 2088232 h 2088232"/>
                  <a:gd name="connsiteX6" fmla="*/ 0 w 1512168"/>
                  <a:gd name="connsiteY6" fmla="*/ 612068 h 2088232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36104 w 1512168"/>
                  <a:gd name="connsiteY4" fmla="*/ 2088232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624260 w 1512168"/>
                  <a:gd name="connsiteY5" fmla="*/ 2125005 h 2125005"/>
                  <a:gd name="connsiteX6" fmla="*/ 0 w 1512168"/>
                  <a:gd name="connsiteY6" fmla="*/ 612068 h 2125005"/>
                  <a:gd name="connsiteX0" fmla="*/ 0 w 1512168"/>
                  <a:gd name="connsiteY0" fmla="*/ 612068 h 2125005"/>
                  <a:gd name="connsiteX1" fmla="*/ 306034 w 1512168"/>
                  <a:gd name="connsiteY1" fmla="*/ 0 h 2125005"/>
                  <a:gd name="connsiteX2" fmla="*/ 1206134 w 1512168"/>
                  <a:gd name="connsiteY2" fmla="*/ 0 h 2125005"/>
                  <a:gd name="connsiteX3" fmla="*/ 1512168 w 1512168"/>
                  <a:gd name="connsiteY3" fmla="*/ 612068 h 2125005"/>
                  <a:gd name="connsiteX4" fmla="*/ 984300 w 1512168"/>
                  <a:gd name="connsiteY4" fmla="*/ 2125005 h 2125005"/>
                  <a:gd name="connsiteX5" fmla="*/ 552252 w 1512168"/>
                  <a:gd name="connsiteY5" fmla="*/ 2125005 h 2125005"/>
                  <a:gd name="connsiteX6" fmla="*/ 0 w 1512168"/>
                  <a:gd name="connsiteY6" fmla="*/ 612068 h 2125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2168" h="2125005">
                    <a:moveTo>
                      <a:pt x="0" y="612068"/>
                    </a:moveTo>
                    <a:lnTo>
                      <a:pt x="306034" y="0"/>
                    </a:lnTo>
                    <a:lnTo>
                      <a:pt x="1206134" y="0"/>
                    </a:lnTo>
                    <a:lnTo>
                      <a:pt x="1512168" y="612068"/>
                    </a:lnTo>
                    <a:lnTo>
                      <a:pt x="984300" y="2125005"/>
                    </a:lnTo>
                    <a:lnTo>
                      <a:pt x="552252" y="2125005"/>
                    </a:lnTo>
                    <a:lnTo>
                      <a:pt x="0" y="612068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>
                <a:outerShdw blurRad="63500" algn="ctr" rotWithShape="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타원 50"/>
              <p:cNvSpPr/>
              <p:nvPr/>
            </p:nvSpPr>
            <p:spPr>
              <a:xfrm>
                <a:off x="3499104" y="3004176"/>
                <a:ext cx="2145792" cy="21457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2" name="도넛 51"/>
            <p:cNvSpPr/>
            <p:nvPr/>
          </p:nvSpPr>
          <p:spPr>
            <a:xfrm>
              <a:off x="2531599" y="2086570"/>
              <a:ext cx="4072128" cy="4072128"/>
            </a:xfrm>
            <a:prstGeom prst="donut">
              <a:avLst>
                <a:gd name="adj" fmla="val 10897"/>
              </a:avLst>
            </a:prstGeom>
            <a:solidFill>
              <a:schemeClr val="bg1">
                <a:alpha val="1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3618507" y="3140968"/>
            <a:ext cx="190698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 </a:t>
            </a:r>
            <a:endParaRPr lang="en-US" altLang="ko-KR" sz="20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평생교육</a:t>
            </a:r>
            <a:endParaRPr lang="en-US" altLang="ko-KR" sz="20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프로그램 유형 및 참여율</a:t>
            </a:r>
            <a:endParaRPr lang="en-US" altLang="ko-KR" sz="20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en-US" altLang="ko-KR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김두영</a:t>
            </a:r>
            <a:r>
              <a:rPr lang="en-US" altLang="ko-KR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2013; </a:t>
            </a:r>
          </a:p>
          <a:p>
            <a:pPr algn="ctr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김성희 외</a:t>
            </a:r>
            <a:r>
              <a:rPr lang="en-US" altLang="ko-KR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2015))</a:t>
            </a:r>
            <a:endParaRPr lang="en-US" altLang="ko-KR" sz="7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3545886" y="2085232"/>
            <a:ext cx="205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직업능력향상교육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1.4%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3572489" y="5661248"/>
            <a:ext cx="205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학력보완교육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0.3%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직사각형 58"/>
          <p:cNvSpPr/>
          <p:nvPr/>
        </p:nvSpPr>
        <p:spPr>
          <a:xfrm rot="3485171">
            <a:off x="5007251" y="2909042"/>
            <a:ext cx="20522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인문교양교육</a:t>
            </a:r>
            <a:endParaRPr lang="en-US" altLang="ko-KR" sz="20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0.8%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직사각형 59"/>
          <p:cNvSpPr/>
          <p:nvPr/>
        </p:nvSpPr>
        <p:spPr>
          <a:xfrm rot="18000000">
            <a:off x="2176895" y="2859915"/>
            <a:ext cx="205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시민참여교육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0.3%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직사각형 60"/>
          <p:cNvSpPr/>
          <p:nvPr/>
        </p:nvSpPr>
        <p:spPr>
          <a:xfrm rot="7411604">
            <a:off x="4941984" y="4571773"/>
            <a:ext cx="205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문화예술교육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2.6%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직사각형 61"/>
          <p:cNvSpPr/>
          <p:nvPr/>
        </p:nvSpPr>
        <p:spPr>
          <a:xfrm rot="14576080">
            <a:off x="2068302" y="4526660"/>
            <a:ext cx="2052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기초문해교육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algn="ctr"/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  <a:cs typeface="Arial" pitchFamily="34" charset="0"/>
              </a:rPr>
              <a:t>0.4%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107504" y="1556792"/>
            <a:ext cx="26642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직업능력향상교육</a:t>
            </a:r>
            <a:endParaRPr lang="en-US" altLang="ko-KR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기초직업교육프로그램</a:t>
            </a:r>
            <a:r>
              <a:rPr lang="en-US" altLang="ko-KR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직업의식교육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직업적응훈련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직업탐색교육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직장예절교육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전문직업교육프로그램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직업기능교육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직종훈련교육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직무능력향상교육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기능대회준비교육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자격인증프로그램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컴퓨터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관련 자격 취득 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/>
            </a:r>
            <a:b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</a:b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과정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복지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․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특수교육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․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직업 관련 지도자 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/>
            </a:r>
            <a:b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</a:b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양성과정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점역교정사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양성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과정</a:t>
            </a:r>
            <a:endParaRPr lang="en-US" altLang="ko-KR" sz="500" b="1" dirty="0">
              <a:solidFill>
                <a:srgbClr val="1F497D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107504" y="5325596"/>
            <a:ext cx="28083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2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기초문해교육</a:t>
            </a:r>
            <a:endParaRPr lang="en-US" altLang="ko-KR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한글문해프로그램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한글교실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문해교실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도전문맹</a:t>
            </a:r>
            <a:endParaRPr lang="ko-KR" altLang="en-US" sz="1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책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읽어주기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한글생활문해프로그램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고급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문해반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컴퓨터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문해교육반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한글 작문교실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한글 응용교육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기초자립생활프로그램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스스로 학교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지역사회 적응교육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자립생활교육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신변자립교육</a:t>
            </a:r>
            <a:endParaRPr lang="en-US" altLang="ko-KR" sz="500" b="1" dirty="0">
              <a:solidFill>
                <a:srgbClr val="1F497D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107504" y="3212976"/>
            <a:ext cx="208823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시민참여교육</a:t>
            </a:r>
            <a:endParaRPr lang="en-US" altLang="ko-KR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시민의식프로그램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장애인권교육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성희롱예방교육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성교육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 기자단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시민역량프로그램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인권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활동가 양성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과정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수화통역사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양성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과정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인권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강사 양성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과정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시민활동프로그램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수화 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휠체어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지킴이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활동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지역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나눔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활동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봉사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동아리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활동</a:t>
            </a:r>
            <a:endParaRPr lang="en-US" altLang="ko-KR" sz="500" b="1" dirty="0">
              <a:solidFill>
                <a:srgbClr val="1F497D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6603727" y="1556792"/>
            <a:ext cx="2432769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인문교양교육</a:t>
            </a:r>
            <a:endParaRPr lang="en-US" altLang="ko-KR" sz="20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사회재활프로그램</a:t>
            </a:r>
            <a:r>
              <a:rPr lang="en-US" altLang="ko-KR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지체장애인재활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중도장애인재활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성인심리재활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보조기기활용교육</a:t>
            </a:r>
            <a:endParaRPr lang="en-US" altLang="ko-KR" sz="12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생활소양프로그램</a:t>
            </a:r>
            <a:r>
              <a:rPr lang="en-US" altLang="ko-KR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정보화교육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생활요리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요리교실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 성교육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역할교육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보건교육</a:t>
            </a:r>
            <a:endParaRPr lang="en-US" altLang="ko-KR" sz="12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인문학적교양프로그램</a:t>
            </a:r>
            <a:r>
              <a:rPr lang="en-US" altLang="ko-KR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시낭송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지역문화탐방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생활과학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인문학강좌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건강강좌</a:t>
            </a:r>
            <a:endParaRPr lang="en-US" altLang="ko-KR" sz="500" b="1" dirty="0" smtClean="0">
              <a:solidFill>
                <a:schemeClr val="tx2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5868144" y="5623500"/>
            <a:ext cx="317725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학력보완교육</a:t>
            </a:r>
            <a:endParaRPr lang="en-US" altLang="ko-KR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초등학력보완프로그램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중입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검정고시반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초등학력인증 강좌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초등교과연계 강좌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중등학력보완프로그램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고입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검정고시반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대입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고졸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검정고시반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수능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준비반</a:t>
            </a:r>
            <a:endParaRPr lang="en-US" altLang="ko-KR" sz="10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고등학력보완프로그램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학점은행제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강좌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독학사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강좌</a:t>
            </a:r>
            <a:endParaRPr lang="en-US" altLang="ko-KR" sz="500" b="1" dirty="0">
              <a:solidFill>
                <a:srgbClr val="1F497D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6948264" y="3501008"/>
            <a:ext cx="208823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문화예술교육</a:t>
            </a:r>
            <a:endParaRPr lang="en-US" altLang="ko-KR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prstClr val="black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여가스포츠프로그램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레저스포츠 강좌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생활스포츠 강좌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스포츠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예술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활동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건강 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스포츠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강좌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문화예술향유프로그램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노래교실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민요교실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미술활동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생활공예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사진교실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문화예술관람</a:t>
            </a:r>
            <a:endParaRPr lang="en-US" altLang="ko-KR" sz="12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1F497D"/>
              </a:solidFill>
              <a:latin typeface="맑은 고딕" pitchFamily="50" charset="-127"/>
              <a:ea typeface="맑은 고딕" pitchFamily="50" charset="-127"/>
              <a:cs typeface="Arial" pitchFamily="34" charset="0"/>
            </a:endParaRPr>
          </a:p>
          <a:p>
            <a:pPr lvl="0"/>
            <a:r>
              <a:rPr lang="ko-KR" altLang="en-US" sz="12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문화예술숙련프로그램</a:t>
            </a:r>
            <a:r>
              <a:rPr lang="en-US" altLang="ko-KR" sz="12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1F497D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: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서예교실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악기교실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중창</a:t>
            </a:r>
            <a:r>
              <a:rPr lang="en-US" altLang="ko-KR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․</a:t>
            </a:r>
            <a:r>
              <a:rPr lang="ko-KR" altLang="en-US" sz="1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합창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교실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도자기공예</a:t>
            </a:r>
            <a:r>
              <a:rPr lang="en-US" altLang="ko-KR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, </a:t>
            </a:r>
            <a:r>
              <a:rPr lang="ko-KR" altLang="en-US" sz="1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영상미디어교실</a:t>
            </a:r>
            <a:endParaRPr lang="en-US" altLang="ko-KR" sz="500" b="1" dirty="0">
              <a:solidFill>
                <a:srgbClr val="1F497D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85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4294967295"/>
          </p:nvPr>
        </p:nvSpPr>
        <p:spPr>
          <a:xfrm>
            <a:off x="323528" y="3212976"/>
            <a:ext cx="7772400" cy="17281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kumimoji="1" lang="ko-KR" altLang="en-US" sz="4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cs typeface="+mj-cs"/>
              </a:rPr>
              <a:t>장애인 평생교육</a:t>
            </a:r>
            <a:endParaRPr kumimoji="1" lang="en-US" altLang="ko-KR" sz="4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cs typeface="+mj-cs"/>
            </a:endParaRPr>
          </a:p>
          <a:p>
            <a:pPr marL="0" indent="0" algn="ctr">
              <a:buNone/>
            </a:pPr>
            <a:r>
              <a:rPr kumimoji="1" lang="ko-KR" altLang="en-US" sz="4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cs typeface="+mj-cs"/>
              </a:rPr>
              <a:t>개선 방안</a:t>
            </a:r>
            <a:endParaRPr lang="ko-KR" alt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40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/>
          <a:srcRect b="1203"/>
          <a:stretch/>
        </p:blipFill>
        <p:spPr bwMode="auto">
          <a:xfrm>
            <a:off x="601491" y="990158"/>
            <a:ext cx="7715304" cy="586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37210" y="868650"/>
            <a:ext cx="7643866" cy="357190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1520" y="16947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lang="en-US" altLang="ko-KR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장애인 평생교육 지원 모형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1208714" y="868650"/>
            <a:ext cx="6858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0">
              <a:spcAft>
                <a:spcPts val="600"/>
              </a:spcAft>
              <a:defRPr/>
            </a:pP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장애성인의 평생학습 지원을 위한 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3-tracks System 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개요 </a:t>
            </a:r>
          </a:p>
        </p:txBody>
      </p:sp>
    </p:spTree>
    <p:extLst>
      <p:ext uri="{BB962C8B-B14F-4D97-AF65-F5344CB8AC3E}">
        <p14:creationId xmlns:p14="http://schemas.microsoft.com/office/powerpoint/2010/main" val="34735685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/>
          <p:nvPr/>
        </p:nvSpPr>
        <p:spPr>
          <a:xfrm>
            <a:off x="179512" y="620688"/>
            <a:ext cx="8892480" cy="6120680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 l="4568"/>
          <a:stretch>
            <a:fillRect/>
          </a:stretch>
        </p:blipFill>
        <p:spPr bwMode="auto">
          <a:xfrm>
            <a:off x="179512" y="674363"/>
            <a:ext cx="8802724" cy="606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2195736" y="44624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장애인 평생교육 전달체계</a:t>
            </a:r>
            <a:r>
              <a:rPr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)&gt;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251520" y="1916832"/>
            <a:ext cx="1872208" cy="792088"/>
          </a:xfrm>
          <a:prstGeom prst="roundRect">
            <a:avLst>
              <a:gd name="adj" fmla="val 450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1990581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교육부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보건복지부</a:t>
            </a:r>
            <a:endParaRPr lang="ko-KR" altLang="en-US" b="1" dirty="0"/>
          </a:p>
        </p:txBody>
      </p:sp>
      <p:sp>
        <p:nvSpPr>
          <p:cNvPr id="8" name="직사각형 7"/>
          <p:cNvSpPr/>
          <p:nvPr/>
        </p:nvSpPr>
        <p:spPr>
          <a:xfrm>
            <a:off x="2627784" y="1556792"/>
            <a:ext cx="2808312" cy="43378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중앙장애인평생교육센터</a:t>
            </a:r>
            <a:endParaRPr lang="ko-KR" altLang="en-US" sz="2000" dirty="0"/>
          </a:p>
        </p:txBody>
      </p:sp>
      <p:sp>
        <p:nvSpPr>
          <p:cNvPr id="9" name="직사각형 8"/>
          <p:cNvSpPr/>
          <p:nvPr/>
        </p:nvSpPr>
        <p:spPr>
          <a:xfrm>
            <a:off x="2627784" y="3643283"/>
            <a:ext cx="2808312" cy="43378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kern="0" spc="-21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시</a:t>
            </a:r>
            <a:r>
              <a:rPr lang="ko-KR" altLang="en-US" sz="2000" b="1" kern="0" spc="-21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도</a:t>
            </a:r>
            <a:r>
              <a:rPr lang="ko-KR" altLang="en-US" sz="2000" b="1" kern="0" spc="-21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장애인평생교육센터</a:t>
            </a:r>
            <a:endParaRPr lang="ko-KR" altLang="en-US" sz="2000" dirty="0"/>
          </a:p>
        </p:txBody>
      </p:sp>
      <p:sp>
        <p:nvSpPr>
          <p:cNvPr id="10" name="직사각형 9"/>
          <p:cNvSpPr/>
          <p:nvPr/>
        </p:nvSpPr>
        <p:spPr>
          <a:xfrm>
            <a:off x="2627784" y="5229200"/>
            <a:ext cx="2808312" cy="43378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맑은 고딕" pitchFamily="50" charset="-127"/>
                <a:ea typeface="맑은 고딕" pitchFamily="50" charset="-127"/>
              </a:rPr>
              <a:t>시군장애인평생교육시설</a:t>
            </a:r>
            <a:endParaRPr lang="ko-KR" altLang="en-US" sz="2000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1520" y="3933056"/>
            <a:ext cx="1872208" cy="792088"/>
          </a:xfrm>
          <a:prstGeom prst="roundRect">
            <a:avLst>
              <a:gd name="adj" fmla="val 450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95536" y="4006805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광역자치단체시도교육청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51520" y="5517232"/>
            <a:ext cx="1872208" cy="792088"/>
          </a:xfrm>
          <a:prstGeom prst="roundRect">
            <a:avLst>
              <a:gd name="adj" fmla="val 4503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95536" y="5590981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기초자치단체시군교육청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145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95249" y="25344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개인별 평생교육 계획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(Individual Lifelong Education Planning) 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  <a:ea typeface="맑은 고딕" pitchFamily="50" charset="-127"/>
              </a:rPr>
              <a:t>수립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t="14409"/>
          <a:stretch>
            <a:fillRect/>
          </a:stretch>
        </p:blipFill>
        <p:spPr bwMode="auto">
          <a:xfrm>
            <a:off x="354064" y="1100177"/>
            <a:ext cx="7776864" cy="47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7"/>
          <p:cNvSpPr/>
          <p:nvPr/>
        </p:nvSpPr>
        <p:spPr>
          <a:xfrm>
            <a:off x="461132" y="5924713"/>
            <a:ext cx="7704856" cy="864096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61132" y="5982379"/>
            <a:ext cx="70627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spcAft>
                <a:spcPts val="600"/>
              </a:spcAft>
              <a:defRPr/>
            </a:pPr>
            <a:r>
              <a:rPr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장애성인의 평생교육 요구를 평가하고 적절한 교육프로그램을 배치하기 위한 개인별 맞춤형 교육지원계획 수립 필요</a:t>
            </a:r>
            <a:r>
              <a:rPr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계획 수립 지원을 담당하는 </a:t>
            </a:r>
            <a:r>
              <a:rPr lang="ko-KR" altLang="en-US" sz="1600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조정자</a:t>
            </a:r>
            <a:r>
              <a:rPr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(Coordinator)</a:t>
            </a:r>
            <a:r>
              <a:rPr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의  경우</a:t>
            </a:r>
            <a:r>
              <a:rPr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평생교육시설에 배치된 평생교육사 또는 특수교사 담당 가능</a:t>
            </a:r>
          </a:p>
        </p:txBody>
      </p:sp>
    </p:spTree>
    <p:extLst>
      <p:ext uri="{BB962C8B-B14F-4D97-AF65-F5344CB8AC3E}">
        <p14:creationId xmlns:p14="http://schemas.microsoft.com/office/powerpoint/2010/main" val="12518293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165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267745" y="184666"/>
            <a:ext cx="5184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성인학습자에 대한 기본가정과 그 시사점</a:t>
            </a:r>
            <a:endParaRPr lang="ko-KR" altLang="en-US" sz="2000" b="1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512215"/>
              </p:ext>
            </p:extLst>
          </p:nvPr>
        </p:nvGraphicFramePr>
        <p:xfrm>
          <a:off x="251520" y="553998"/>
          <a:ext cx="8568952" cy="6162888"/>
        </p:xfrm>
        <a:graphic>
          <a:graphicData uri="http://schemas.openxmlformats.org/drawingml/2006/table">
            <a:tbl>
              <a:tblPr firstRow="1" firstCol="1">
                <a:tableStyleId>{F5AB1C69-6EDB-4FF4-983F-18BD219EF322}</a:tableStyleId>
              </a:tblPr>
              <a:tblGrid>
                <a:gridCol w="1728192"/>
                <a:gridCol w="6840760"/>
              </a:tblGrid>
              <a:tr h="1900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기본가정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</a:rPr>
                        <a:t>성인 교수</a:t>
                      </a:r>
                      <a:r>
                        <a:rPr lang="en-US" altLang="ko-KR" sz="1600" kern="0" spc="0" dirty="0">
                          <a:effectLst/>
                        </a:rPr>
                        <a:t>-</a:t>
                      </a:r>
                      <a:r>
                        <a:rPr lang="ko-KR" altLang="en-US" sz="1600" kern="0" spc="0" dirty="0">
                          <a:effectLst/>
                        </a:rPr>
                        <a:t>학습 활동에 주는 시사점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</a:tr>
              <a:tr h="134013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effectLst/>
                        </a:rPr>
                        <a:t>인간은 성숙함에 따라 자아개념이 의존적에서 자기주도적으로 변한다</a:t>
                      </a:r>
                      <a:r>
                        <a:rPr lang="en-US" altLang="ko-KR" sz="1400" kern="0" spc="0">
                          <a:effectLst/>
                        </a:rPr>
                        <a:t>.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학습분위기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물리적으로 안락하고 심리적으로 수용되고 존중되며 지원 받는다는 느낌이 들게 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학습요구 진단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요구 진단과정에 주도적으로 참여하게 하여 현재의 능력과 요구되는 능력 간의 차이를 직접 측정하게 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 계획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상호 협력적으로 하되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학습자 스스로 자시의 학습계획과정에 참여하게 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 수행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교수</a:t>
                      </a:r>
                      <a:r>
                        <a:rPr lang="en-US" altLang="ko-KR" sz="1400" kern="0" spc="0" dirty="0">
                          <a:effectLst/>
                        </a:rPr>
                        <a:t>-</a:t>
                      </a:r>
                      <a:r>
                        <a:rPr lang="ko-KR" altLang="en-US" sz="1400" kern="0" spc="0" dirty="0">
                          <a:effectLst/>
                        </a:rPr>
                        <a:t>학습활동에 대한 책임은 학습자와 교수자가 같이 지되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교사는 지원자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연구자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안내자 역할을 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학습평가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학습자 스스로 자신의 </a:t>
                      </a:r>
                      <a:r>
                        <a:rPr lang="ko-KR" altLang="en-US" sz="1400" kern="0" spc="0" dirty="0" err="1">
                          <a:effectLst/>
                        </a:rPr>
                        <a:t>학습정도를</a:t>
                      </a:r>
                      <a:r>
                        <a:rPr lang="ko-KR" altLang="en-US" sz="1400" kern="0" spc="0" dirty="0">
                          <a:effectLst/>
                        </a:rPr>
                        <a:t> 확인할 수 있도록 상호작용적으로 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</a:tr>
              <a:tr h="94600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effectLst/>
                        </a:rPr>
                        <a:t>성인 학습자는 학습에 자원이 될 경험을 풍부히 갖고 있고 계속 쌓아가고 있다</a:t>
                      </a:r>
                      <a:r>
                        <a:rPr lang="en-US" altLang="ko-KR" sz="1400" kern="0" spc="0">
                          <a:effectLst/>
                        </a:rPr>
                        <a:t>.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경험의 활용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성인학습자의 경험을 활용하고 개발하는 데 주안점을 둔다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실제 활용 강조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직장이나 가정 등 주변에서 실제로 활용할 수 있게 학습경험을 조직한다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경험을 객관적으로 보는 기회 제공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경험이 중요한 학습자원이긴 하지만 자신의 경험을 보다 객관적으로 인식할 수 있는 기회를 제공하여 편견이나 선입견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습관에서 벗어나게 해준다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</a:tr>
              <a:tr h="81463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effectLst/>
                        </a:rPr>
                        <a:t>성인은 자신이 당면한 문제를 해결할 학습을 할 준비가 되어 있다</a:t>
                      </a:r>
                      <a:r>
                        <a:rPr lang="en-US" altLang="ko-KR" sz="1400" kern="0" spc="0">
                          <a:effectLst/>
                        </a:rPr>
                        <a:t>.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학습시기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성인 학습자의 요구가 절실할 때 학습을 시작할 때 그 효과는 커진다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 집단의 조직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학습 목표에 따라 학습 조직을 다양화한다</a:t>
                      </a:r>
                      <a:r>
                        <a:rPr lang="en-US" altLang="ko-KR" sz="1400" kern="0" spc="0" dirty="0">
                          <a:effectLst/>
                        </a:rPr>
                        <a:t>. </a:t>
                      </a:r>
                      <a:r>
                        <a:rPr lang="ko-KR" altLang="en-US" sz="1400" kern="0" spc="0" dirty="0">
                          <a:effectLst/>
                        </a:rPr>
                        <a:t>예컨대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같은 종류의 문제를 갖고 있는 사람끼리 혹은 다양한 문제를 해결해야 하는 경우에는 이질적인 특성을 가진 사람끼리 학습집단을 조직한다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</a:tr>
              <a:tr h="81463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effectLst/>
                        </a:rPr>
                        <a:t>미래 준비보다는 현재의 문제 해결 능력에 중점을 둔다</a:t>
                      </a:r>
                      <a:r>
                        <a:rPr lang="en-US" altLang="ko-KR" sz="1400" kern="0" spc="0">
                          <a:effectLst/>
                        </a:rPr>
                        <a:t>.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성인 교육자 역할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교육 내용과 목표를 설정할 때 성인 학습자들이 당면하고 있는 문제나 과업에 기반한다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교육과정 구성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교과 중심보다는 문제중심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과제 중심으로 교육과정을 개발한다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effectLst/>
                      </a:endParaRPr>
                    </a:p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 경험 설계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교과나 문서에 있는 경험보다는 각 학습자가 갖고 있는 경험을 최대한 활용한다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</a:tr>
              <a:tr h="42051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effectLst/>
                        </a:rPr>
                        <a:t>성인은 주로 내재적 동기에 의존한다</a:t>
                      </a:r>
                      <a:r>
                        <a:rPr lang="en-US" altLang="ko-KR" sz="1400" kern="0" spc="0">
                          <a:effectLst/>
                        </a:rPr>
                        <a:t>.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Char char=""/>
                      </a:pPr>
                      <a:r>
                        <a:rPr lang="ko-KR" altLang="en-US" sz="1400" kern="0" spc="0" dirty="0">
                          <a:effectLst/>
                        </a:rPr>
                        <a:t>학습동기 유발 </a:t>
                      </a:r>
                      <a:r>
                        <a:rPr lang="en-US" altLang="ko-KR" sz="1400" kern="0" spc="0" dirty="0">
                          <a:effectLst/>
                        </a:rPr>
                        <a:t>- </a:t>
                      </a:r>
                      <a:r>
                        <a:rPr lang="ko-KR" altLang="en-US" sz="1400" kern="0" spc="0" dirty="0">
                          <a:effectLst/>
                        </a:rPr>
                        <a:t>별도의 학습동기 유발 노력보다는 왜</a:t>
                      </a:r>
                      <a:r>
                        <a:rPr lang="en-US" altLang="ko-KR" sz="1400" kern="0" spc="0" dirty="0">
                          <a:effectLst/>
                        </a:rPr>
                        <a:t>, </a:t>
                      </a:r>
                      <a:r>
                        <a:rPr lang="ko-KR" altLang="en-US" sz="1400" kern="0" spc="0" dirty="0">
                          <a:effectLst/>
                        </a:rPr>
                        <a:t>어떻게 특정 수업내용이 각 성인 학습자에게 </a:t>
                      </a:r>
                      <a:r>
                        <a:rPr lang="ko-KR" altLang="en-US" sz="1400" kern="0" spc="0" dirty="0" err="1">
                          <a:effectLst/>
                        </a:rPr>
                        <a:t>중요하가</a:t>
                      </a:r>
                      <a:r>
                        <a:rPr lang="ko-KR" altLang="en-US" sz="1400" kern="0" spc="0" dirty="0">
                          <a:effectLst/>
                        </a:rPr>
                        <a:t> 의미가 있는지를 설득시키거나 이해시킨다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7721" marR="47721" marT="13194" marB="13194" anchor="ctr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781300" y="1344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941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4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성인 교육 프로그램의 개발 절차</a:t>
            </a:r>
            <a:endParaRPr lang="ko-KR" altLang="en-US" sz="2400" dirty="0"/>
          </a:p>
        </p:txBody>
      </p:sp>
      <p:sp>
        <p:nvSpPr>
          <p:cNvPr id="5" name="직사각형 4"/>
          <p:cNvSpPr/>
          <p:nvPr/>
        </p:nvSpPr>
        <p:spPr>
          <a:xfrm>
            <a:off x="302600" y="1700808"/>
            <a:ext cx="59975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- 1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조직체의 환경 및 구조의 설정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- 2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위원회를 통한 참여 계획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- 3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개인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조직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지역사회의 요구 진단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- 4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진단된 교육요구를 중심으로 구체적인 교육목표 설정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- 5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학습경험 </a:t>
            </a:r>
            <a:r>
              <a:rPr lang="ko-KR" altLang="en-US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설게를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중심으로 한 종합적인 프로그램 설계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- 6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종합적인 프로그램 운영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- 7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평가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 bwMode="auto">
          <a:xfrm>
            <a:off x="278994" y="1311616"/>
            <a:ext cx="1850668" cy="317184"/>
          </a:xfrm>
          <a:prstGeom prst="roundRect">
            <a:avLst>
              <a:gd name="adj" fmla="val 50000"/>
            </a:avLst>
          </a:prstGeom>
          <a:solidFill>
            <a:srgbClr val="4C906B"/>
          </a:solidFill>
          <a:ln w="9525">
            <a:solidFill>
              <a:srgbClr val="386A4F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ko-KR" altLang="en-US" smtClean="0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467544" y="1266727"/>
            <a:ext cx="14636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n-US" altLang="ko-KR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Knowls</a:t>
            </a:r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(1970)</a:t>
            </a:r>
            <a:endParaRPr lang="en-US" altLang="en-US" b="1" dirty="0">
              <a:solidFill>
                <a:prstClr val="white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20246" y="4581128"/>
            <a:ext cx="59975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교육요구 분석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교육목표 설정 및 그 목표의 구체적 진술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교육목표에 따른 교육방법 설정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수업계획 설계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교재 개발 및 현재 교육자원 상황과 한계점 점검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교육과정 실행</a:t>
            </a:r>
          </a:p>
          <a:p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단계 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교육목표 달성 여부 평가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 bwMode="auto">
          <a:xfrm>
            <a:off x="296640" y="4191936"/>
            <a:ext cx="1850668" cy="317184"/>
          </a:xfrm>
          <a:prstGeom prst="roundRect">
            <a:avLst>
              <a:gd name="adj" fmla="val 50000"/>
            </a:avLst>
          </a:prstGeom>
          <a:solidFill>
            <a:srgbClr val="4C906B"/>
          </a:solidFill>
          <a:ln w="9525">
            <a:solidFill>
              <a:srgbClr val="386A4F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ko-KR" altLang="en-US" smtClean="0"/>
          </a:p>
        </p:txBody>
      </p:sp>
      <p:sp>
        <p:nvSpPr>
          <p:cNvPr id="9" name="Rectangle 49"/>
          <p:cNvSpPr>
            <a:spLocks noChangeArrowheads="1"/>
          </p:cNvSpPr>
          <p:nvPr/>
        </p:nvSpPr>
        <p:spPr bwMode="auto">
          <a:xfrm>
            <a:off x="485190" y="4147047"/>
            <a:ext cx="14636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권대봉</a:t>
            </a:r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(2011)</a:t>
            </a:r>
            <a:endParaRPr lang="en-US" altLang="en-US" b="1" dirty="0">
              <a:solidFill>
                <a:prstClr val="white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714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400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학습의 어려움이 있는 장애성인 교수</a:t>
            </a:r>
            <a:r>
              <a:rPr lang="en-US" altLang="ko-KR" sz="24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2400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학습 전략</a:t>
            </a:r>
            <a:endParaRPr lang="ko-KR" altLang="en-US" sz="2400" dirty="0"/>
          </a:p>
        </p:txBody>
      </p:sp>
      <p:sp>
        <p:nvSpPr>
          <p:cNvPr id="5" name="직사각형 4"/>
          <p:cNvSpPr/>
          <p:nvPr/>
        </p:nvSpPr>
        <p:spPr>
          <a:xfrm>
            <a:off x="251520" y="1124744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정보의 제시와 입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출력 모드를 시각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청각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동작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촉각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이미지 등 다양화한다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본시 학습에 필요한 선수 학습기능은 미리 확인하여 필요하면 준비시킨다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각 교과 학습에 필수적인 기술이나 지식을 확인하여 체계적으로 지도한다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짧은 시간이라도 지속적으로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자주 연습하도록 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칭찬하고 인내하며 격려한다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또래 학습자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동료 학습자를 적극 활용하도록 교수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학습 활동을 구성한다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학습목표를 명료하게 제시한다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교육내용을 그래픽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다이어그램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도식 등으로 시각적으로 구조화한다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풍부하고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다양하며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실생활 관련 사례나 과제를 </a:t>
            </a:r>
            <a:r>
              <a:rPr lang="ko-KR" altLang="en-US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반복연습하거나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반복학습도록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문제나 과제 해결 절차는 명료하게 하고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충분히 숙지하게 한 다음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이를 다양한 상황에서 스스로 활용할 수 있도록 촉진 자극이나 도구를 제작하여 제공한다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명료한 시범으로 시작한다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성인 학습장애인들이 학습해야 할 정보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보여야 할 행동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기술이 있다면 이것을 교육자가 먼저 명료하게 시범을 보인다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점진적 지원 감소 전략을 적용한다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명료한 시범 뒤에는 곧바로 장애 성인으로 하여금 문제나 과제를 해결하도록 하기보다는 안내된 연습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집단 연습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개별 연습 등의 순서로 점진적 으로 교수자의 지원을 줄여가면서 스스로 문제나 과제를 해결해나가는 능력을 형성시킨다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문제나 과제를 해결하는 데 효과적인 전략을 적극적으로 구안한 다음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이를 충분히 훈련시킨다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훈련을 시킬 때에는 왜 그 전략이 효과가 있는지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어느 상황에서 어떻게 사용해야 하는 지 등을 명료하게 설명한 다음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그 전략을 적용하는 기회를 풍부하고 다양하게 제공한다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433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4294967295"/>
          </p:nvPr>
        </p:nvSpPr>
        <p:spPr>
          <a:xfrm>
            <a:off x="251520" y="3356992"/>
            <a:ext cx="7772400" cy="17281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kumimoji="1" lang="ko-KR" altLang="en-US" sz="4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cs typeface="+mj-cs"/>
              </a:rPr>
              <a:t>관련 </a:t>
            </a:r>
            <a:r>
              <a:rPr kumimoji="1" lang="ko-KR" altLang="en-US" sz="4400" b="1" kern="0" spc="-21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cs typeface="+mj-cs"/>
              </a:rPr>
              <a:t>법령 정비 방향</a:t>
            </a:r>
            <a:endParaRPr lang="ko-KR" alt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473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/>
          <p:nvPr/>
        </p:nvSpPr>
        <p:spPr>
          <a:xfrm>
            <a:off x="827584" y="5595791"/>
            <a:ext cx="7704856" cy="864096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972683" y="1043444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장애인 등에 대한 특수교육법 개정안</a:t>
            </a:r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66465"/>
            <a:ext cx="7697827" cy="4742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323528" y="21128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600"/>
              </a:spcAft>
              <a:defRPr/>
            </a:pPr>
            <a:r>
              <a:rPr lang="ko-KR" altLang="en-US" sz="28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관련 법령 정비 방안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기존 법률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특수교육법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개정</a:t>
            </a:r>
          </a:p>
        </p:txBody>
      </p:sp>
    </p:spTree>
    <p:extLst>
      <p:ext uri="{BB962C8B-B14F-4D97-AF65-F5344CB8AC3E}">
        <p14:creationId xmlns:p14="http://schemas.microsoft.com/office/powerpoint/2010/main" val="473589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3528" y="21128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spcAft>
                <a:spcPts val="600"/>
              </a:spcAft>
              <a:defRPr/>
            </a:pPr>
            <a:r>
              <a:rPr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관련 법령 정비 방안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기존 법률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특수교육법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개정</a:t>
            </a:r>
          </a:p>
        </p:txBody>
      </p:sp>
      <p:sp>
        <p:nvSpPr>
          <p:cNvPr id="7" name="Rectangle 7"/>
          <p:cNvSpPr/>
          <p:nvPr/>
        </p:nvSpPr>
        <p:spPr>
          <a:xfrm>
            <a:off x="827584" y="5805264"/>
            <a:ext cx="7704856" cy="864096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979712" y="1052736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&lt;</a:t>
            </a:r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장애인 등에 대한 특수교육법 시행령 개정안</a:t>
            </a:r>
            <a:r>
              <a:rPr lang="en-US" altLang="ko-KR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22068"/>
            <a:ext cx="7704856" cy="4728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0773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3528" y="21128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spcAft>
                <a:spcPts val="600"/>
              </a:spcAft>
              <a:defRPr/>
            </a:pPr>
            <a:r>
              <a:rPr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관련 법령 정비 방안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기존 법률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평생교육법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개정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발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313913"/>
              </p:ext>
            </p:extLst>
          </p:nvPr>
        </p:nvGraphicFramePr>
        <p:xfrm>
          <a:off x="251520" y="1052736"/>
          <a:ext cx="8712968" cy="5225796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1387907"/>
                <a:gridCol w="4703461"/>
                <a:gridCol w="2621600"/>
              </a:tblGrid>
              <a:tr h="30670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조항</a:t>
                      </a:r>
                      <a:endParaRPr lang="ko-KR" altLang="en-US" sz="2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>
                          <a:effectLst/>
                        </a:rPr>
                        <a:t>주요 개정 내용</a:t>
                      </a:r>
                      <a:endParaRPr lang="ko-KR" altLang="en-US" sz="28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>
                          <a:effectLst/>
                        </a:rPr>
                        <a:t>개정 의의</a:t>
                      </a:r>
                      <a:endParaRPr lang="ko-KR" altLang="en-US" sz="28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36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제</a:t>
                      </a:r>
                      <a:r>
                        <a:rPr lang="en-US" altLang="ko-KR" sz="1600" kern="0" spc="-100" dirty="0">
                          <a:effectLst/>
                        </a:rPr>
                        <a:t>5</a:t>
                      </a:r>
                      <a:r>
                        <a:rPr lang="ko-KR" altLang="en-US" sz="1600" kern="0" spc="-100" dirty="0">
                          <a:effectLst/>
                        </a:rPr>
                        <a:t>조</a:t>
                      </a:r>
                      <a:r>
                        <a:rPr lang="en-US" altLang="ko-KR" sz="1600" kern="0" spc="-100" dirty="0">
                          <a:effectLst/>
                        </a:rPr>
                        <a:t>(</a:t>
                      </a:r>
                      <a:r>
                        <a:rPr lang="ko-KR" altLang="en-US" sz="1600" kern="0" spc="-100" dirty="0">
                          <a:effectLst/>
                        </a:rPr>
                        <a:t>국가 및 지방자치단체의 임무</a:t>
                      </a:r>
                      <a:r>
                        <a:rPr lang="en-US" altLang="ko-KR" sz="1600" kern="0" spc="-100" dirty="0">
                          <a:effectLst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국가와 지방자치단체가 장애인이 평생교육의 기회를 </a:t>
                      </a:r>
                      <a:r>
                        <a:rPr lang="ko-KR" altLang="en-US" sz="1600" kern="0" spc="-100" dirty="0" err="1">
                          <a:effectLst/>
                        </a:rPr>
                        <a:t>부여받을</a:t>
                      </a:r>
                      <a:r>
                        <a:rPr lang="ko-KR" altLang="en-US" sz="1600" kern="0" spc="-100" dirty="0">
                          <a:effectLst/>
                        </a:rPr>
                        <a:t> 수 있도록 장애인평생교육에 대한 정책을 </a:t>
                      </a:r>
                      <a:r>
                        <a:rPr lang="ko-KR" altLang="en-US" sz="1600" kern="0" spc="-100" dirty="0" err="1">
                          <a:effectLst/>
                        </a:rPr>
                        <a:t>수립ㆍ시행하는</a:t>
                      </a:r>
                      <a:r>
                        <a:rPr lang="ko-KR" altLang="en-US" sz="1600" kern="0" spc="-100" dirty="0">
                          <a:effectLst/>
                        </a:rPr>
                        <a:t> 임무 규정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장애인 평생교육에 대한 국가 및 지방자치단체 차원의 </a:t>
                      </a:r>
                      <a:r>
                        <a:rPr lang="ko-KR" altLang="en-US" sz="1600" kern="0" spc="-100" dirty="0" err="1">
                          <a:effectLst/>
                        </a:rPr>
                        <a:t>책무성</a:t>
                      </a:r>
                      <a:r>
                        <a:rPr lang="ko-KR" altLang="en-US" sz="1600" kern="0" spc="-100" dirty="0">
                          <a:effectLst/>
                        </a:rPr>
                        <a:t> 강조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7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제</a:t>
                      </a:r>
                      <a:r>
                        <a:rPr lang="en-US" altLang="ko-KR" sz="1600" kern="0" spc="-100" dirty="0">
                          <a:effectLst/>
                        </a:rPr>
                        <a:t>9</a:t>
                      </a:r>
                      <a:r>
                        <a:rPr lang="ko-KR" altLang="en-US" sz="1600" kern="0" spc="-100" dirty="0">
                          <a:effectLst/>
                        </a:rPr>
                        <a:t>조</a:t>
                      </a:r>
                      <a:r>
                        <a:rPr lang="en-US" altLang="ko-KR" sz="1600" kern="0" spc="-100" dirty="0">
                          <a:effectLst/>
                        </a:rPr>
                        <a:t>(</a:t>
                      </a:r>
                      <a:r>
                        <a:rPr lang="ko-KR" altLang="en-US" sz="1600" kern="0" spc="-100" dirty="0">
                          <a:effectLst/>
                        </a:rPr>
                        <a:t>평생교육진흥기본계획의 수립</a:t>
                      </a:r>
                      <a:r>
                        <a:rPr lang="en-US" altLang="ko-KR" sz="1600" kern="0" spc="-100" dirty="0">
                          <a:effectLst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평생교육진흥기본계획에 장애인평생교육진흥정책의 평가 및 제도개선에 관한 사항</a:t>
                      </a:r>
                      <a:r>
                        <a:rPr lang="en-US" altLang="ko-KR" sz="1600" kern="0" spc="-100" dirty="0">
                          <a:effectLst/>
                        </a:rPr>
                        <a:t>, </a:t>
                      </a:r>
                      <a:r>
                        <a:rPr lang="ko-KR" altLang="en-US" sz="1600" kern="0" spc="-100" dirty="0">
                          <a:effectLst/>
                        </a:rPr>
                        <a:t>장애인의 평생교육진흥에 관한 사항</a:t>
                      </a:r>
                      <a:r>
                        <a:rPr lang="en-US" altLang="ko-KR" sz="1600" kern="0" spc="-100" dirty="0">
                          <a:effectLst/>
                        </a:rPr>
                        <a:t>, </a:t>
                      </a:r>
                      <a:r>
                        <a:rPr lang="ko-KR" altLang="en-US" sz="1600" kern="0" spc="-100" dirty="0">
                          <a:effectLst/>
                        </a:rPr>
                        <a:t>장애인평생교육진흥정책의 평가 및 제도개선에 관한 사항 추가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>
                          <a:effectLst/>
                        </a:rPr>
                        <a:t>국가 수준의 평생교육 정책에 장애인평생교육 진흥에 관한 사항이 포함되도록 규정함으로써</a:t>
                      </a:r>
                      <a:r>
                        <a:rPr lang="en-US" altLang="ko-KR" sz="1600" kern="0" spc="-100">
                          <a:effectLst/>
                        </a:rPr>
                        <a:t>, </a:t>
                      </a:r>
                      <a:r>
                        <a:rPr lang="ko-KR" altLang="en-US" sz="1600" kern="0" spc="-100">
                          <a:effectLst/>
                        </a:rPr>
                        <a:t>국가 차원의 책무성 확인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8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>
                          <a:effectLst/>
                        </a:rPr>
                        <a:t>제</a:t>
                      </a:r>
                      <a:r>
                        <a:rPr lang="en-US" altLang="ko-KR" sz="1600" kern="0" spc="-100">
                          <a:effectLst/>
                        </a:rPr>
                        <a:t>10</a:t>
                      </a:r>
                      <a:r>
                        <a:rPr lang="ko-KR" altLang="en-US" sz="1600" kern="0" spc="-100">
                          <a:effectLst/>
                        </a:rPr>
                        <a:t>조</a:t>
                      </a:r>
                      <a:r>
                        <a:rPr lang="en-US" altLang="ko-KR" sz="1600" kern="0" spc="-100">
                          <a:effectLst/>
                        </a:rPr>
                        <a:t>(</a:t>
                      </a:r>
                      <a:r>
                        <a:rPr lang="ko-KR" altLang="en-US" sz="1600" kern="0" spc="-100">
                          <a:effectLst/>
                        </a:rPr>
                        <a:t>평생교육진흥위원회의 설치</a:t>
                      </a:r>
                      <a:r>
                        <a:rPr lang="en-US" altLang="ko-KR" sz="1600" kern="0" spc="-100">
                          <a:effectLst/>
                        </a:rPr>
                        <a:t>)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기존의 평생교육진흥위원회의 심의 사항에 장애인평생교육진흥정책의 평가 및 제도개선에 관한 사항을 추가하고</a:t>
                      </a:r>
                      <a:r>
                        <a:rPr lang="en-US" altLang="ko-KR" sz="1600" kern="0" spc="-100" dirty="0">
                          <a:effectLst/>
                        </a:rPr>
                        <a:t>, </a:t>
                      </a:r>
                      <a:r>
                        <a:rPr lang="ko-KR" altLang="en-US" sz="1600" kern="0" spc="-100" dirty="0">
                          <a:effectLst/>
                        </a:rPr>
                        <a:t>이 위원회 내에 장애인의 평생교육진흥 정책을 심의하는 장애인평생교육진흥분과위원회 별도 설치</a:t>
                      </a:r>
                      <a:r>
                        <a:rPr lang="en-US" altLang="ko-KR" sz="1600" kern="0" spc="-100" dirty="0">
                          <a:effectLst/>
                        </a:rPr>
                        <a:t>. </a:t>
                      </a:r>
                      <a:r>
                        <a:rPr lang="ko-KR" altLang="en-US" sz="1600" kern="0" spc="-100" dirty="0">
                          <a:effectLst/>
                        </a:rPr>
                        <a:t>분과위원회의 위원을 장애인부모</a:t>
                      </a:r>
                      <a:r>
                        <a:rPr lang="en-US" altLang="ko-KR" sz="1600" kern="0" spc="-100" dirty="0">
                          <a:effectLst/>
                        </a:rPr>
                        <a:t>, </a:t>
                      </a:r>
                      <a:r>
                        <a:rPr lang="ko-KR" altLang="en-US" sz="1600" kern="0" spc="-100" dirty="0">
                          <a:effectLst/>
                        </a:rPr>
                        <a:t>장애인단체 대표</a:t>
                      </a:r>
                      <a:r>
                        <a:rPr lang="en-US" altLang="ko-KR" sz="1600" kern="0" spc="-100" dirty="0">
                          <a:effectLst/>
                        </a:rPr>
                        <a:t>, </a:t>
                      </a:r>
                      <a:r>
                        <a:rPr lang="ko-KR" altLang="en-US" sz="1600" kern="0" spc="-100" dirty="0">
                          <a:effectLst/>
                        </a:rPr>
                        <a:t>특수교육자 등으로 구성</a:t>
                      </a:r>
                      <a:r>
                        <a:rPr lang="en-US" altLang="ko-KR" sz="1600" kern="0" spc="-100" dirty="0">
                          <a:effectLst/>
                        </a:rPr>
                        <a:t>. </a:t>
                      </a:r>
                      <a:r>
                        <a:rPr lang="ko-KR" altLang="en-US" sz="1600" kern="0" spc="-100" dirty="0">
                          <a:effectLst/>
                        </a:rPr>
                        <a:t>위원회의 구체적인 운영 사항은 대통령령으로 정하도록 규정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00" dirty="0">
                          <a:effectLst/>
                        </a:rPr>
                        <a:t>장애인 평생교육에 관한 정책을 심의하는 기구를 설치함으로써</a:t>
                      </a:r>
                      <a:r>
                        <a:rPr lang="en-US" altLang="ko-KR" sz="1600" kern="0" spc="-100" dirty="0">
                          <a:effectLst/>
                        </a:rPr>
                        <a:t>, </a:t>
                      </a:r>
                      <a:r>
                        <a:rPr lang="ko-KR" altLang="en-US" sz="1600" kern="0" spc="-100" dirty="0">
                          <a:effectLst/>
                        </a:rPr>
                        <a:t>장애인의 특성과 요구를 고려한 장애인 평생교육 정책 수립</a:t>
                      </a:r>
                      <a:r>
                        <a:rPr lang="en-US" altLang="ko-KR" sz="1600" kern="0" spc="-100" dirty="0">
                          <a:effectLst/>
                        </a:rPr>
                        <a:t>, </a:t>
                      </a:r>
                      <a:r>
                        <a:rPr lang="ko-KR" altLang="en-US" sz="1600" kern="0" spc="-100" dirty="0">
                          <a:effectLst/>
                        </a:rPr>
                        <a:t>집행 도모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72009" marR="72009" marT="63246" marB="6324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09738" y="213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5517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3528" y="21128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spcAft>
                <a:spcPts val="600"/>
              </a:spcAft>
              <a:defRPr/>
            </a:pPr>
            <a:r>
              <a:rPr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관련 법령 정비 방안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기존 법률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평생교육법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개정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발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09738" y="213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658884"/>
              </p:ext>
            </p:extLst>
          </p:nvPr>
        </p:nvGraphicFramePr>
        <p:xfrm>
          <a:off x="179512" y="1056425"/>
          <a:ext cx="8784976" cy="5444959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1512168"/>
                <a:gridCol w="3528392"/>
                <a:gridCol w="3744416"/>
              </a:tblGrid>
              <a:tr h="12884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조항</a:t>
                      </a:r>
                      <a:endParaRPr lang="ko-KR" altLang="en-US" sz="24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19207" marB="19207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>
                          <a:effectLst/>
                        </a:rPr>
                        <a:t>주요 개정 내용</a:t>
                      </a:r>
                      <a:endParaRPr lang="ko-KR" altLang="en-US" sz="2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19207" marB="192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>
                          <a:effectLst/>
                        </a:rPr>
                        <a:t>개정 의의</a:t>
                      </a:r>
                      <a:endParaRPr lang="ko-KR" altLang="en-US" sz="24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19207" marB="192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20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제</a:t>
                      </a:r>
                      <a:r>
                        <a:rPr lang="en-US" altLang="ko-KR" sz="1800" kern="0" spc="-100" dirty="0">
                          <a:effectLst/>
                        </a:rPr>
                        <a:t>12</a:t>
                      </a:r>
                      <a:r>
                        <a:rPr lang="ko-KR" altLang="en-US" sz="1800" kern="0" spc="-100" dirty="0">
                          <a:effectLst/>
                        </a:rPr>
                        <a:t>조</a:t>
                      </a:r>
                      <a:r>
                        <a:rPr lang="en-US" altLang="ko-KR" sz="1800" kern="0" spc="-100" dirty="0">
                          <a:effectLst/>
                        </a:rPr>
                        <a:t>(</a:t>
                      </a:r>
                      <a:r>
                        <a:rPr lang="ko-KR" altLang="en-US" sz="1800" kern="0" spc="-100" dirty="0">
                          <a:effectLst/>
                        </a:rPr>
                        <a:t>시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 err="1">
                          <a:effectLst/>
                        </a:rPr>
                        <a:t>도평생교육협의회</a:t>
                      </a:r>
                      <a:r>
                        <a:rPr lang="en-US" altLang="ko-KR" sz="1800" kern="0" spc="-100" dirty="0">
                          <a:effectLst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시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 err="1">
                          <a:effectLst/>
                        </a:rPr>
                        <a:t>도평생교육협의회의</a:t>
                      </a:r>
                      <a:r>
                        <a:rPr lang="ko-KR" altLang="en-US" sz="1800" kern="0" spc="-100" dirty="0">
                          <a:effectLst/>
                        </a:rPr>
                        <a:t> 위원에 장애인 평생교육 전문가가 위촉될 수 있도록 규정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지역 차원의 평생교육 정책 수립 과정에서 장애인 평생교육 전문가 또는 관계자가 참여할 수 있도록 규정함으로써</a:t>
                      </a:r>
                      <a:r>
                        <a:rPr lang="en-US" altLang="ko-KR" sz="1800" kern="0" spc="-100" dirty="0">
                          <a:effectLst/>
                        </a:rPr>
                        <a:t>, </a:t>
                      </a:r>
                      <a:r>
                        <a:rPr lang="ko-KR" altLang="en-US" sz="1800" kern="0" spc="-100" dirty="0">
                          <a:effectLst/>
                        </a:rPr>
                        <a:t>시도 수준의 장애인 평생교육 정책의 </a:t>
                      </a:r>
                      <a:r>
                        <a:rPr lang="ko-KR" altLang="en-US" sz="1800" kern="0" spc="-100" dirty="0" err="1">
                          <a:effectLst/>
                        </a:rPr>
                        <a:t>책무성</a:t>
                      </a:r>
                      <a:r>
                        <a:rPr lang="ko-KR" altLang="en-US" sz="1800" kern="0" spc="-100" dirty="0">
                          <a:effectLst/>
                        </a:rPr>
                        <a:t> 및 활성화 도모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5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제</a:t>
                      </a:r>
                      <a:r>
                        <a:rPr lang="en-US" altLang="ko-KR" sz="1800" kern="0" spc="-100" dirty="0">
                          <a:effectLst/>
                        </a:rPr>
                        <a:t>14</a:t>
                      </a:r>
                      <a:r>
                        <a:rPr lang="ko-KR" altLang="en-US" sz="1800" kern="0" spc="-100" dirty="0">
                          <a:effectLst/>
                        </a:rPr>
                        <a:t>조</a:t>
                      </a:r>
                      <a:r>
                        <a:rPr lang="en-US" altLang="ko-KR" sz="1800" kern="0" spc="-100" dirty="0">
                          <a:effectLst/>
                        </a:rPr>
                        <a:t>(</a:t>
                      </a:r>
                      <a:r>
                        <a:rPr lang="ko-KR" altLang="en-US" sz="1800" kern="0" spc="-100" dirty="0">
                          <a:effectLst/>
                        </a:rPr>
                        <a:t>시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>
                          <a:effectLst/>
                        </a:rPr>
                        <a:t>군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>
                          <a:effectLst/>
                        </a:rPr>
                        <a:t>자치구평생교육협의회</a:t>
                      </a:r>
                      <a:r>
                        <a:rPr lang="en-US" altLang="ko-KR" sz="1800" kern="0" spc="-100" dirty="0">
                          <a:effectLst/>
                        </a:rPr>
                        <a:t>) 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시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>
                          <a:effectLst/>
                        </a:rPr>
                        <a:t>군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>
                          <a:effectLst/>
                        </a:rPr>
                        <a:t>자치구평생교육협의회에 장애인 평생교육 관계자도 위촉될 수 있도록 규정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860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>
                          <a:effectLst/>
                        </a:rPr>
                        <a:t>제</a:t>
                      </a:r>
                      <a:r>
                        <a:rPr lang="en-US" altLang="ko-KR" sz="1800" kern="0" spc="-100">
                          <a:effectLst/>
                        </a:rPr>
                        <a:t>18</a:t>
                      </a:r>
                      <a:r>
                        <a:rPr lang="ko-KR" altLang="en-US" sz="1800" kern="0" spc="-100">
                          <a:effectLst/>
                        </a:rPr>
                        <a:t>조</a:t>
                      </a:r>
                      <a:r>
                        <a:rPr lang="en-US" altLang="ko-KR" sz="1800" kern="0" spc="-100">
                          <a:effectLst/>
                        </a:rPr>
                        <a:t>(</a:t>
                      </a:r>
                      <a:r>
                        <a:rPr lang="ko-KR" altLang="en-US" sz="1800" kern="0" spc="-100">
                          <a:effectLst/>
                        </a:rPr>
                        <a:t>평생교육 통계조사 등</a:t>
                      </a:r>
                      <a:r>
                        <a:rPr lang="en-US" altLang="ko-KR" sz="1800" kern="0" spc="-100">
                          <a:effectLst/>
                        </a:rPr>
                        <a:t>) 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기존의 평생교육 통계조사에 장애인의 평생교육의 실시 및 지원에 관한 현황 등 기초자료 조사에 관한 규정 추가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장애인 평생교육 이용 현황에 대한 기초 자료를 확보하고</a:t>
                      </a:r>
                      <a:r>
                        <a:rPr lang="en-US" altLang="ko-KR" sz="1800" kern="0" spc="-100" dirty="0">
                          <a:effectLst/>
                        </a:rPr>
                        <a:t>, </a:t>
                      </a:r>
                      <a:r>
                        <a:rPr lang="ko-KR" altLang="en-US" sz="1800" kern="0" spc="-100" dirty="0">
                          <a:effectLst/>
                        </a:rPr>
                        <a:t>이에 근거한 정책을 수립 도모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52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제</a:t>
                      </a:r>
                      <a:r>
                        <a:rPr lang="en-US" altLang="ko-KR" sz="1800" kern="0" spc="-100" dirty="0">
                          <a:effectLst/>
                        </a:rPr>
                        <a:t>26</a:t>
                      </a:r>
                      <a:r>
                        <a:rPr lang="ko-KR" altLang="en-US" sz="1800" kern="0" spc="-100" dirty="0">
                          <a:effectLst/>
                        </a:rPr>
                        <a:t>조</a:t>
                      </a:r>
                      <a:r>
                        <a:rPr lang="en-US" altLang="ko-KR" sz="1800" kern="0" spc="-100" dirty="0">
                          <a:effectLst/>
                        </a:rPr>
                        <a:t>(</a:t>
                      </a:r>
                      <a:r>
                        <a:rPr lang="ko-KR" altLang="en-US" sz="1800" kern="0" spc="-100" dirty="0">
                          <a:effectLst/>
                        </a:rPr>
                        <a:t>평생교육사의 배치 및 채용</a:t>
                      </a:r>
                      <a:r>
                        <a:rPr lang="en-US" altLang="ko-KR" sz="1800" kern="0" spc="-100" dirty="0">
                          <a:effectLst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시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>
                          <a:effectLst/>
                        </a:rPr>
                        <a:t>도장애인평생교육센터 및 시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>
                          <a:effectLst/>
                        </a:rPr>
                        <a:t>군</a:t>
                      </a:r>
                      <a:r>
                        <a:rPr lang="en-US" altLang="ko-KR" sz="1800" kern="0" spc="-100" dirty="0">
                          <a:effectLst/>
                        </a:rPr>
                        <a:t>·</a:t>
                      </a:r>
                      <a:r>
                        <a:rPr lang="ko-KR" altLang="en-US" sz="1800" kern="0" spc="-100" dirty="0">
                          <a:effectLst/>
                        </a:rPr>
                        <a:t>구장애인평생학습관에 평생교육사를 배치하도록 규정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-100" dirty="0">
                          <a:effectLst/>
                        </a:rPr>
                        <a:t>평생교육사를 시도장애인평생교육센터 및 </a:t>
                      </a:r>
                      <a:r>
                        <a:rPr lang="ko-KR" altLang="en-US" sz="1800" kern="0" spc="-100" dirty="0" err="1">
                          <a:effectLst/>
                        </a:rPr>
                        <a:t>시군구장애인평생학습관에</a:t>
                      </a:r>
                      <a:r>
                        <a:rPr lang="ko-KR" altLang="en-US" sz="1800" kern="0" spc="-100" dirty="0">
                          <a:effectLst/>
                        </a:rPr>
                        <a:t> 배치할 수 있는 근거를 마련함으로써 지역 장애인 평생교육 사업의 질적 수준 제고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0251" marR="30251" marT="26570" marB="265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37026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9907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3528" y="21128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spcAft>
                <a:spcPts val="600"/>
              </a:spcAft>
              <a:defRPr/>
            </a:pPr>
            <a:r>
              <a:rPr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관련 법령 정비 방안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기존 법률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평생교육법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개정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발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09738" y="213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37026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401640"/>
              </p:ext>
            </p:extLst>
          </p:nvPr>
        </p:nvGraphicFramePr>
        <p:xfrm>
          <a:off x="179512" y="1124744"/>
          <a:ext cx="8856984" cy="5367413"/>
        </p:xfrm>
        <a:graphic>
          <a:graphicData uri="http://schemas.openxmlformats.org/drawingml/2006/table">
            <a:tbl>
              <a:tblPr firstRow="1">
                <a:tableStyleId>{1FECB4D8-DB02-4DC6-A0A2-4F2EBAE1DC90}</a:tableStyleId>
              </a:tblPr>
              <a:tblGrid>
                <a:gridCol w="592024"/>
                <a:gridCol w="7328856"/>
                <a:gridCol w="936104"/>
              </a:tblGrid>
              <a:tr h="19757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effectLst/>
                        </a:rPr>
                        <a:t>조항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386" marR="46386" marT="29452" marB="29452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effectLst/>
                        </a:rPr>
                        <a:t>주요 개정 내용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386" marR="46386" marT="29452" marB="294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>
                          <a:effectLst/>
                        </a:rPr>
                        <a:t>개정 의의</a:t>
                      </a:r>
                      <a:endParaRPr lang="ko-KR" altLang="en-US" sz="18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386" marR="46386" marT="29452" marB="294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>
                          <a:effectLst/>
                        </a:rPr>
                        <a:t>&lt;</a:t>
                      </a:r>
                      <a:r>
                        <a:rPr lang="ko-KR" altLang="en-US" sz="1200" kern="0" spc="-100" dirty="0">
                          <a:effectLst/>
                        </a:rPr>
                        <a:t>신 설</a:t>
                      </a:r>
                      <a:r>
                        <a:rPr lang="en-US" altLang="ko-KR" sz="1200" kern="0" spc="-100" dirty="0">
                          <a:effectLst/>
                        </a:rPr>
                        <a:t>&gt;</a:t>
                      </a:r>
                      <a:endParaRPr lang="en-US" altLang="ko-KR" sz="1200" kern="0" spc="-10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46386" marR="46386" marT="40741" marB="4074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 dirty="0">
                          <a:effectLst/>
                        </a:rPr>
                        <a:t>기존의 </a:t>
                      </a:r>
                      <a:r>
                        <a:rPr lang="ko-KR" altLang="en-US" sz="1300" b="1" kern="0" spc="-100" dirty="0">
                          <a:effectLst/>
                        </a:rPr>
                        <a:t>국가평생교육진흥원 내에 장애인의 평생교육진흥과 관련된 업무를 지원하기 위하여 국가장애인평생교육진흥센터를 설치</a:t>
                      </a:r>
                      <a:r>
                        <a:rPr lang="en-US" altLang="ko-KR" sz="1300" b="1" kern="0" spc="-100" dirty="0">
                          <a:effectLst/>
                        </a:rPr>
                        <a:t>, </a:t>
                      </a:r>
                      <a:r>
                        <a:rPr lang="ko-KR" altLang="en-US" sz="1300" b="1" kern="0" spc="-100" dirty="0">
                          <a:effectLst/>
                        </a:rPr>
                        <a:t>운영</a:t>
                      </a:r>
                      <a:r>
                        <a:rPr lang="ko-KR" altLang="en-US" sz="1300" kern="0" spc="-100" dirty="0">
                          <a:effectLst/>
                        </a:rPr>
                        <a:t>하도록 규정</a:t>
                      </a:r>
                      <a:endParaRPr lang="ko-KR" altLang="en-US" sz="130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 dirty="0">
                          <a:effectLst/>
                        </a:rPr>
                        <a:t>국가장애인평생교육진흥센터의 구체적인 업무로 장애인 평생교육진흥을 위한 지원 및 조사 업무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진흥위원회가 심의하는 기본계획에 관한 사항 중 장애인 평생교육진흥에 관한 사항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 유형별 평생교육프로그램 개발의 지원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장애인 평생교육 종사자의 양성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연수와 공무원의 장애인 의사소통 교육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장애인 평생교육기관간의 연계체제 구축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발달장애인의 평생교육과정의 개발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발달장애인의 의사소통 도구의 개발과 보급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장애인 평생교육프로그램을 운영하는 각급 학교와 평생교육기관 양성을 위한 지원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 유형별 평생교육 교재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교구의 개발과 보급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그 밖에 장애인평생교육진흥센터의 목적수행을 위하여 필요한 사업 등으로 규정</a:t>
                      </a:r>
                      <a:endParaRPr lang="ko-KR" altLang="en-US" sz="130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 dirty="0">
                          <a:effectLst/>
                        </a:rPr>
                        <a:t>그밖에 장애인평생교육진흥센터의 설립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운영에 필요한 사항은 대통령령으로 정하도록 규정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386" marR="46386" marT="40741" marB="40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-100" dirty="0">
                          <a:effectLst/>
                        </a:rPr>
                        <a:t>국가장애인평생교육진흥센터</a:t>
                      </a:r>
                      <a:r>
                        <a:rPr lang="en-US" altLang="ko-KR" sz="1200" kern="0" spc="-100" dirty="0">
                          <a:effectLst/>
                        </a:rPr>
                        <a:t>, </a:t>
                      </a:r>
                      <a:r>
                        <a:rPr lang="ko-KR" altLang="en-US" sz="1200" kern="0" spc="-100" dirty="0">
                          <a:effectLst/>
                        </a:rPr>
                        <a:t>시도장애인평생교육진흥센터</a:t>
                      </a:r>
                      <a:r>
                        <a:rPr lang="en-US" altLang="ko-KR" sz="1200" kern="0" spc="-100" dirty="0">
                          <a:effectLst/>
                        </a:rPr>
                        <a:t>, </a:t>
                      </a:r>
                      <a:r>
                        <a:rPr lang="ko-KR" altLang="en-US" sz="1200" kern="0" spc="-100" dirty="0" err="1">
                          <a:effectLst/>
                        </a:rPr>
                        <a:t>시군구장애인평생학습관</a:t>
                      </a:r>
                      <a:r>
                        <a:rPr lang="ko-KR" altLang="en-US" sz="1200" kern="0" spc="-100" dirty="0">
                          <a:effectLst/>
                        </a:rPr>
                        <a:t> 설치</a:t>
                      </a:r>
                      <a:r>
                        <a:rPr lang="en-US" altLang="ko-KR" sz="1200" kern="0" spc="-100" dirty="0">
                          <a:effectLst/>
                        </a:rPr>
                        <a:t>, </a:t>
                      </a:r>
                      <a:r>
                        <a:rPr lang="ko-KR" altLang="en-US" sz="1200" kern="0" spc="-100" dirty="0">
                          <a:effectLst/>
                        </a:rPr>
                        <a:t>운영에 관한 법적 근거를 마련하고</a:t>
                      </a:r>
                      <a:r>
                        <a:rPr lang="en-US" altLang="ko-KR" sz="1200" kern="0" spc="-100" dirty="0">
                          <a:effectLst/>
                        </a:rPr>
                        <a:t>, </a:t>
                      </a:r>
                      <a:r>
                        <a:rPr lang="ko-KR" altLang="en-US" sz="1200" kern="0" spc="-100" dirty="0">
                          <a:effectLst/>
                        </a:rPr>
                        <a:t>각 센터의 구체적인 기능 및 역할을 규정함으로써</a:t>
                      </a:r>
                      <a:r>
                        <a:rPr lang="en-US" altLang="ko-KR" sz="1200" kern="0" spc="-100" dirty="0">
                          <a:effectLst/>
                        </a:rPr>
                        <a:t>, </a:t>
                      </a:r>
                      <a:r>
                        <a:rPr lang="ko-KR" altLang="en-US" sz="1200" kern="0" spc="-100" dirty="0">
                          <a:effectLst/>
                        </a:rPr>
                        <a:t>장애인 평생교육을 효율적으로 전달하고 집행할 수 있는 행정 지원 체계 구축 도모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386" marR="46386" marT="40741" marB="40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7484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effectLst/>
                        </a:rPr>
                        <a:t>&lt;</a:t>
                      </a:r>
                      <a:r>
                        <a:rPr lang="ko-KR" altLang="en-US" sz="1200" kern="0" spc="-100">
                          <a:effectLst/>
                        </a:rPr>
                        <a:t>신 설</a:t>
                      </a:r>
                      <a:r>
                        <a:rPr lang="en-US" altLang="ko-KR" sz="1200" kern="0" spc="-100">
                          <a:effectLst/>
                        </a:rPr>
                        <a:t>&gt;</a:t>
                      </a:r>
                      <a:endParaRPr lang="en-US" altLang="ko-KR" sz="1200" kern="0" spc="-10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46386" marR="46386" marT="40741" marB="4074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100" dirty="0">
                          <a:effectLst/>
                        </a:rPr>
                        <a:t>시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도지사는 대통령령으로 정하는 바에 따라 시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도장애인평생교육진흥센터를 설치 또는 지정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운영</a:t>
                      </a:r>
                      <a:r>
                        <a:rPr lang="ko-KR" altLang="en-US" sz="1300" kern="0" spc="-100" dirty="0">
                          <a:effectLst/>
                        </a:rPr>
                        <a:t>하도록 규정</a:t>
                      </a:r>
                      <a:endParaRPr lang="ko-KR" altLang="en-US" sz="130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 dirty="0">
                          <a:effectLst/>
                        </a:rPr>
                        <a:t>시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도장애인평생교육진흥센터의 업무로 해당 지역의 장애인평생교육기회 및 정보의 제공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장애인 평생교육 상담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발달장애인의 특성과 요구 고려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해당 지역의 장애인 평생교육기관간 연계체제 구축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그 밖에 장애인평생교육진흥을 위하여 시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도지사가 필요하다고 인정하는 사항 등으로 규정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386" marR="46386" marT="40741" marB="40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300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>
                          <a:effectLst/>
                        </a:rPr>
                        <a:t>&lt;</a:t>
                      </a:r>
                      <a:r>
                        <a:rPr lang="ko-KR" altLang="en-US" sz="1200" kern="0" spc="-100">
                          <a:effectLst/>
                        </a:rPr>
                        <a:t>신 설</a:t>
                      </a:r>
                      <a:r>
                        <a:rPr lang="en-US" altLang="ko-KR" sz="1200" kern="0" spc="-100">
                          <a:effectLst/>
                        </a:rPr>
                        <a:t>&gt;</a:t>
                      </a:r>
                      <a:endParaRPr lang="en-US" altLang="ko-KR" sz="1200" kern="0" spc="-10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46386" marR="46386" marT="40741" marB="4074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-100" dirty="0">
                          <a:effectLst/>
                        </a:rPr>
                        <a:t>시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도교육감</a:t>
                      </a:r>
                      <a:r>
                        <a:rPr lang="ko-KR" altLang="en-US" sz="1300" kern="0" spc="-100" dirty="0">
                          <a:effectLst/>
                        </a:rPr>
                        <a:t>이 관할 구역 안의 장애인을 대상으로 평생교육프로그램 운영과 평생교육 기회를 제공하기 위하여 </a:t>
                      </a:r>
                      <a:r>
                        <a:rPr lang="ko-KR" altLang="en-US" sz="1300" b="1" kern="0" spc="-100" dirty="0">
                          <a:effectLst/>
                        </a:rPr>
                        <a:t>시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군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구장애인평생학습관을 설치 또는 지정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운영하도록 규정</a:t>
                      </a:r>
                      <a:endParaRPr lang="ko-KR" altLang="en-US" sz="1300" b="1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 dirty="0">
                          <a:effectLst/>
                        </a:rPr>
                        <a:t>시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군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구장애인평생학습관의 사업으로는 장애인평생교육 상담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장애인평생교육 종사자에 대한 교육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훈련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장애인평생교육 관련 정보의 수집</a:t>
                      </a:r>
                      <a:r>
                        <a:rPr lang="en-US" altLang="ko-KR" sz="1300" kern="0" spc="-100" dirty="0">
                          <a:effectLst/>
                        </a:rPr>
                        <a:t>·</a:t>
                      </a:r>
                      <a:r>
                        <a:rPr lang="ko-KR" altLang="en-US" sz="1300" kern="0" spc="-100" dirty="0">
                          <a:effectLst/>
                        </a:rPr>
                        <a:t>제공</a:t>
                      </a:r>
                      <a:r>
                        <a:rPr lang="en-US" altLang="ko-KR" sz="1300" kern="0" spc="-100" dirty="0">
                          <a:effectLst/>
                        </a:rPr>
                        <a:t>, </a:t>
                      </a:r>
                      <a:r>
                        <a:rPr lang="ko-KR" altLang="en-US" sz="1300" kern="0" spc="-100" dirty="0">
                          <a:effectLst/>
                        </a:rPr>
                        <a:t>그 밖에 장애인평생교육 진흥을 위하여 필요하다고 인정되는 사업 등으로 규정</a:t>
                      </a:r>
                      <a:endParaRPr lang="ko-KR" altLang="en-US" sz="1300" kern="0" spc="0" dirty="0"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-100" dirty="0" err="1">
                          <a:effectLst/>
                        </a:rPr>
                        <a:t>그밖의</a:t>
                      </a:r>
                      <a:r>
                        <a:rPr lang="ko-KR" altLang="en-US" sz="1300" kern="0" spc="-100" dirty="0">
                          <a:effectLst/>
                        </a:rPr>
                        <a:t> </a:t>
                      </a:r>
                      <a:r>
                        <a:rPr lang="ko-KR" altLang="en-US" sz="1300" b="1" kern="0" spc="-100" dirty="0">
                          <a:effectLst/>
                        </a:rPr>
                        <a:t>시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군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구장애인평생학습관의 설치</a:t>
                      </a:r>
                      <a:r>
                        <a:rPr lang="en-US" altLang="ko-KR" sz="1300" b="1" kern="0" spc="-100" dirty="0">
                          <a:effectLst/>
                        </a:rPr>
                        <a:t>·</a:t>
                      </a:r>
                      <a:r>
                        <a:rPr lang="ko-KR" altLang="en-US" sz="1300" b="1" kern="0" spc="-100" dirty="0">
                          <a:effectLst/>
                        </a:rPr>
                        <a:t>운영 등에 필요한 사항은 해당 지방자치단체의 조례</a:t>
                      </a:r>
                      <a:r>
                        <a:rPr lang="ko-KR" altLang="en-US" sz="1300" kern="0" spc="-100" dirty="0">
                          <a:effectLst/>
                        </a:rPr>
                        <a:t>로 정하도록 규정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386" marR="46386" marT="40741" marB="4074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28913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94217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3528" y="21128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spcAft>
                <a:spcPts val="600"/>
              </a:spcAft>
              <a:defRPr/>
            </a:pPr>
            <a:r>
              <a:rPr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관련 법령 정비 방안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새로운 법률의 제정</a:t>
            </a:r>
            <a:endParaRPr lang="ko-KR" altLang="en-US" sz="2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09738" y="213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51520" y="1375023"/>
            <a:ext cx="8712968" cy="50783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필요성</a:t>
            </a:r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 평생교육 저변 확대 및 질적 제고를 위한 구체적 법적 근거 마련 필요 </a:t>
            </a:r>
            <a:endParaRPr lang="en-US" altLang="ko-KR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복잡한 장애인 평생교육 지원 체계의 효율화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고도화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내실화 추진 필요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운동적 의제로서의 가치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 운동 및 장애인 운동의 확장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야학 운동의 가치 제고 등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358775" indent="-179388">
              <a:buFont typeface="Arial" pitchFamily="34" charset="0"/>
              <a:buChar char="•"/>
            </a:pPr>
            <a:endParaRPr lang="en-US" altLang="ko-KR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법률의 주요 내용</a:t>
            </a:r>
            <a:endParaRPr lang="en-US" altLang="ko-KR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목적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이념 및 정의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임무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국가 및 지방자치단체의 임무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평생교육기관의 임무 등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전달체계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 평생교육 전달 체계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중앙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시도 및 </a:t>
            </a:r>
            <a:r>
              <a:rPr lang="ko-KR" altLang="en-US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시군구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지원방법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대상자 선정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평생교육 유형 선정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개인별평생교육지원계획수립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평생교육기관 연계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평생교육 제공 등 평생교육 지원 전반에 대한 운영 절차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장애를 고려한 조치 및 차별금지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교수학습지원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이동지원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보조인력지원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정보접근지원 등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내용 특화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일과 학습 병행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자립생활과 학습 병행 등 장애 특성을 고려한 평생교육 내용 및 방법의 운영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대상 특화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발달장애성인을 위한 평생교육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시청각장애인을 위한 평생교육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기관 특화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일반평생교육시설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별도의 장애인평생학습관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장애인복지시설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장애인단체</a:t>
            </a:r>
            <a:r>
              <a:rPr lang="en-US" altLang="ko-KR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등에서 운영하는 평생교육 </a:t>
            </a:r>
            <a:endParaRPr lang="en-US" altLang="ko-KR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7188" indent="-106363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기타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 평생교육 </a:t>
            </a:r>
            <a:r>
              <a:rPr lang="ko-KR" altLang="en-US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인력의 자격 및 양성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위탁 및 위임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지도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감독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벌칙 등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107504" y="953609"/>
            <a:ext cx="5688632" cy="317184"/>
          </a:xfrm>
          <a:prstGeom prst="roundRect">
            <a:avLst>
              <a:gd name="adj" fmla="val 50000"/>
            </a:avLst>
          </a:prstGeom>
          <a:solidFill>
            <a:srgbClr val="4C906B"/>
          </a:solidFill>
          <a:ln w="9525">
            <a:solidFill>
              <a:srgbClr val="386A4F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ko-KR" altLang="en-US" sz="2000" smtClean="0"/>
          </a:p>
        </p:txBody>
      </p:sp>
      <p:sp>
        <p:nvSpPr>
          <p:cNvPr id="8" name="Rectangle 49"/>
          <p:cNvSpPr>
            <a:spLocks noChangeArrowheads="1"/>
          </p:cNvSpPr>
          <p:nvPr/>
        </p:nvSpPr>
        <p:spPr bwMode="auto">
          <a:xfrm>
            <a:off x="-684584" y="908720"/>
            <a:ext cx="71287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 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등에 대한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평생교육 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지원에 관한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법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률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안</a:t>
            </a:r>
            <a:endParaRPr lang="en-US" altLang="en-US" sz="2000" b="1" dirty="0">
              <a:solidFill>
                <a:prstClr val="white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89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3528" y="211286"/>
            <a:ext cx="83529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latinLnBrk="0">
              <a:spcAft>
                <a:spcPts val="600"/>
              </a:spcAft>
              <a:defRPr/>
            </a:pPr>
            <a:r>
              <a:rPr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관련 법령 정비 방안</a:t>
            </a:r>
            <a:r>
              <a:rPr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– </a:t>
            </a:r>
            <a:r>
              <a:rPr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262626"/>
                </a:solidFill>
                <a:latin typeface="맑은 고딕" pitchFamily="50" charset="-127"/>
                <a:ea typeface="맑은 고딕" pitchFamily="50" charset="-127"/>
              </a:rPr>
              <a:t>새로운 법률의 제정</a:t>
            </a:r>
            <a:endParaRPr lang="ko-KR" altLang="en-US" sz="2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rgbClr val="26262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09738" y="213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51520" y="1375023"/>
            <a:ext cx="8712968" cy="26161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추진 방법</a:t>
            </a:r>
            <a:endParaRPr lang="en-US" altLang="ko-KR" sz="20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 평생교육법 제정을 위한 </a:t>
            </a:r>
            <a:r>
              <a:rPr lang="ko-KR" altLang="en-US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연대체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구성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 부모 단체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장애인야학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발달장애 관련 단체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유형별 장애인 단체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평생교육 관련 단체 등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의견수렴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실태조사</a:t>
            </a:r>
            <a:r>
              <a:rPr lang="en-US" altLang="ko-KR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등 자료 수집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대국민 서명운동 등 여론 형성 활동 진행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법률안 준비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전문가 검토 등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정부와의 협의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정부안 제출 촉구 운동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공청회 개최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358775" indent="-179388">
              <a:buFont typeface="Arial" pitchFamily="34" charset="0"/>
              <a:buChar char="•"/>
            </a:pP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20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대 국회 개원 이후</a:t>
            </a:r>
            <a:r>
              <a:rPr lang="en-US" altLang="ko-KR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법률안 발의 및 입법 투쟁 실시</a:t>
            </a:r>
            <a:endParaRPr lang="en-US" altLang="ko-KR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107504" y="953609"/>
            <a:ext cx="5688632" cy="317184"/>
          </a:xfrm>
          <a:prstGeom prst="roundRect">
            <a:avLst>
              <a:gd name="adj" fmla="val 50000"/>
            </a:avLst>
          </a:prstGeom>
          <a:solidFill>
            <a:srgbClr val="4C906B"/>
          </a:solidFill>
          <a:ln w="9525">
            <a:solidFill>
              <a:srgbClr val="386A4F"/>
            </a:solidFill>
          </a:ln>
          <a:effectLst>
            <a:outerShdw blurRad="635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accent3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ko-KR" altLang="en-US" sz="2000" smtClean="0"/>
          </a:p>
        </p:txBody>
      </p:sp>
      <p:sp>
        <p:nvSpPr>
          <p:cNvPr id="8" name="Rectangle 49"/>
          <p:cNvSpPr>
            <a:spLocks noChangeArrowheads="1"/>
          </p:cNvSpPr>
          <p:nvPr/>
        </p:nvSpPr>
        <p:spPr bwMode="auto">
          <a:xfrm>
            <a:off x="-684584" y="908720"/>
            <a:ext cx="71287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장애인 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등에 대한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평생교육 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지원에 관한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 법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(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률</a:t>
            </a:r>
            <a:r>
              <a:rPr lang="en-US" altLang="ko-KR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)</a:t>
            </a:r>
            <a:r>
              <a:rPr lang="ko-KR" altLang="en-US" sz="20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prstClr val="white"/>
                </a:solidFill>
                <a:latin typeface="맑은 고딕" pitchFamily="50" charset="-127"/>
                <a:ea typeface="맑은 고딕" pitchFamily="50" charset="-127"/>
                <a:cs typeface="Arial" pitchFamily="34" charset="0"/>
              </a:rPr>
              <a:t>안</a:t>
            </a:r>
            <a:endParaRPr lang="en-US" altLang="en-US" sz="2000" b="1" dirty="0">
              <a:solidFill>
                <a:prstClr val="white"/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04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4294967295"/>
          </p:nvPr>
        </p:nvSpPr>
        <p:spPr>
          <a:xfrm>
            <a:off x="251520" y="3356992"/>
            <a:ext cx="7772400" cy="17281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kumimoji="1" lang="ko-KR" altLang="en-US" sz="4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cs typeface="+mj-cs"/>
              </a:rPr>
              <a:t>자치법규 제정 방향</a:t>
            </a:r>
            <a:endParaRPr lang="ko-KR" alt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578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648072"/>
          </a:xfrm>
        </p:spPr>
        <p:txBody>
          <a:bodyPr/>
          <a:lstStyle/>
          <a:p>
            <a:r>
              <a:rPr kumimoji="1" lang="ko-KR" altLang="en-US" sz="28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타 지역 장애인 평생교육 관련 조례</a:t>
            </a:r>
            <a:endParaRPr lang="ko-KR" altLang="en-US" sz="6000" dirty="0">
              <a:solidFill>
                <a:schemeClr val="tx1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276227"/>
              </p:ext>
            </p:extLst>
          </p:nvPr>
        </p:nvGraphicFramePr>
        <p:xfrm>
          <a:off x="467544" y="1124744"/>
          <a:ext cx="8424935" cy="4669349"/>
        </p:xfrm>
        <a:graphic>
          <a:graphicData uri="http://schemas.openxmlformats.org/drawingml/2006/table">
            <a:tbl>
              <a:tblPr firstRow="1">
                <a:tableStyleId>{FABFCF23-3B69-468F-B69F-88F6DE6A72F2}</a:tableStyleId>
              </a:tblPr>
              <a:tblGrid>
                <a:gridCol w="1584176"/>
                <a:gridCol w="3240360"/>
                <a:gridCol w="1872208"/>
                <a:gridCol w="1728191"/>
              </a:tblGrid>
              <a:tr h="2346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effectLst/>
                        </a:rPr>
                        <a:t>지방자치단체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조례 명칭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effectLst/>
                        </a:rPr>
                        <a:t>제정연월일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effectLst/>
                        </a:rPr>
                        <a:t>조례번호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27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포항시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>
                          <a:effectLst/>
                        </a:rPr>
                        <a:t>포항시 성인 발달장애인 교육 지원 조례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</a:rPr>
                        <a:t>2013</a:t>
                      </a:r>
                      <a:r>
                        <a:rPr lang="ko-KR" altLang="en-US" sz="1800" kern="0" spc="0">
                          <a:effectLst/>
                        </a:rPr>
                        <a:t>년 </a:t>
                      </a:r>
                      <a:r>
                        <a:rPr lang="en-US" altLang="ko-KR" sz="1800" kern="0" spc="0">
                          <a:effectLst/>
                        </a:rPr>
                        <a:t>4</a:t>
                      </a:r>
                      <a:r>
                        <a:rPr lang="ko-KR" altLang="en-US" sz="1800" kern="0" spc="0">
                          <a:effectLst/>
                        </a:rPr>
                        <a:t>월 </a:t>
                      </a:r>
                      <a:r>
                        <a:rPr lang="en-US" altLang="ko-KR" sz="1800" kern="0" spc="0">
                          <a:effectLst/>
                        </a:rPr>
                        <a:t>30</a:t>
                      </a:r>
                      <a:r>
                        <a:rPr lang="ko-KR" altLang="en-US" sz="1800" kern="0" spc="0">
                          <a:effectLst/>
                        </a:rPr>
                        <a:t>일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경상북도포항시조례 제</a:t>
                      </a:r>
                      <a:r>
                        <a:rPr lang="en-US" altLang="ko-KR" sz="1200" kern="0" spc="0" dirty="0">
                          <a:effectLst/>
                        </a:rPr>
                        <a:t>1155</a:t>
                      </a:r>
                      <a:r>
                        <a:rPr lang="ko-KR" altLang="en-US" sz="1200" kern="0" spc="0" dirty="0">
                          <a:effectLst/>
                        </a:rPr>
                        <a:t>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27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군산시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군산시 발달장애성인 평생교육 지원조례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</a:rPr>
                        <a:t>2013</a:t>
                      </a:r>
                      <a:r>
                        <a:rPr lang="ko-KR" altLang="en-US" sz="1800" kern="0" spc="0">
                          <a:effectLst/>
                        </a:rPr>
                        <a:t>년 </a:t>
                      </a:r>
                      <a:r>
                        <a:rPr lang="en-US" altLang="ko-KR" sz="1800" kern="0" spc="0">
                          <a:effectLst/>
                        </a:rPr>
                        <a:t>12</a:t>
                      </a:r>
                      <a:r>
                        <a:rPr lang="ko-KR" altLang="en-US" sz="1800" kern="0" spc="0">
                          <a:effectLst/>
                        </a:rPr>
                        <a:t>월 </a:t>
                      </a:r>
                      <a:r>
                        <a:rPr lang="en-US" altLang="ko-KR" sz="1800" kern="0" spc="0">
                          <a:effectLst/>
                        </a:rPr>
                        <a:t>12</a:t>
                      </a:r>
                      <a:r>
                        <a:rPr lang="ko-KR" altLang="en-US" sz="1800" kern="0" spc="0">
                          <a:effectLst/>
                        </a:rPr>
                        <a:t>일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전라북도군산시조례 제</a:t>
                      </a:r>
                      <a:r>
                        <a:rPr lang="en-US" altLang="ko-KR" sz="1200" kern="0" spc="0" dirty="0">
                          <a:effectLst/>
                        </a:rPr>
                        <a:t>1118</a:t>
                      </a:r>
                      <a:r>
                        <a:rPr lang="ko-KR" altLang="en-US" sz="1200" kern="0" spc="0" dirty="0">
                          <a:effectLst/>
                        </a:rPr>
                        <a:t>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27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사천시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사천시 성인중증장애인 평생교육 지원에 관한 조례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</a:rPr>
                        <a:t>2014</a:t>
                      </a:r>
                      <a:r>
                        <a:rPr lang="ko-KR" altLang="en-US" sz="1800" kern="0" spc="0">
                          <a:effectLst/>
                        </a:rPr>
                        <a:t>년 </a:t>
                      </a:r>
                      <a:r>
                        <a:rPr lang="en-US" altLang="ko-KR" sz="1800" kern="0" spc="0">
                          <a:effectLst/>
                        </a:rPr>
                        <a:t>2</a:t>
                      </a:r>
                      <a:r>
                        <a:rPr lang="ko-KR" altLang="en-US" sz="1800" kern="0" spc="0">
                          <a:effectLst/>
                        </a:rPr>
                        <a:t>월 </a:t>
                      </a:r>
                      <a:r>
                        <a:rPr lang="en-US" altLang="ko-KR" sz="1800" kern="0" spc="0">
                          <a:effectLst/>
                        </a:rPr>
                        <a:t>26</a:t>
                      </a:r>
                      <a:r>
                        <a:rPr lang="ko-KR" altLang="en-US" sz="1800" kern="0" spc="0">
                          <a:effectLst/>
                        </a:rPr>
                        <a:t>일 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effectLst/>
                        </a:rPr>
                        <a:t>경상남도사천시조례 제</a:t>
                      </a:r>
                      <a:r>
                        <a:rPr lang="en-US" altLang="ko-KR" sz="1200" kern="0" spc="0">
                          <a:effectLst/>
                        </a:rPr>
                        <a:t>1079</a:t>
                      </a:r>
                      <a:r>
                        <a:rPr lang="ko-KR" altLang="en-US" sz="1200" kern="0" spc="0">
                          <a:effectLst/>
                        </a:rPr>
                        <a:t>호</a:t>
                      </a: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27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고양시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고양시 장애인 정보화교육 지원에 관한 조례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</a:rPr>
                        <a:t>2009</a:t>
                      </a:r>
                      <a:r>
                        <a:rPr lang="ko-KR" altLang="en-US" sz="1800" kern="0" spc="0">
                          <a:effectLst/>
                        </a:rPr>
                        <a:t>년 </a:t>
                      </a:r>
                      <a:r>
                        <a:rPr lang="en-US" altLang="ko-KR" sz="1800" kern="0" spc="0">
                          <a:effectLst/>
                        </a:rPr>
                        <a:t>10</a:t>
                      </a:r>
                      <a:r>
                        <a:rPr lang="ko-KR" altLang="en-US" sz="1800" kern="0" spc="0">
                          <a:effectLst/>
                        </a:rPr>
                        <a:t>월 </a:t>
                      </a:r>
                      <a:r>
                        <a:rPr lang="en-US" altLang="ko-KR" sz="1800" kern="0" spc="0">
                          <a:effectLst/>
                        </a:rPr>
                        <a:t>18</a:t>
                      </a:r>
                      <a:r>
                        <a:rPr lang="ko-KR" altLang="en-US" sz="1800" kern="0" spc="0">
                          <a:effectLst/>
                        </a:rPr>
                        <a:t>일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경기도고양시조례 제</a:t>
                      </a:r>
                      <a:r>
                        <a:rPr lang="en-US" altLang="ko-KR" sz="1200" kern="0" spc="0" dirty="0">
                          <a:effectLst/>
                        </a:rPr>
                        <a:t>1238</a:t>
                      </a:r>
                      <a:r>
                        <a:rPr lang="ko-KR" altLang="en-US" sz="1200" kern="0" spc="0" dirty="0">
                          <a:effectLst/>
                        </a:rPr>
                        <a:t>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27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대구광역시 서구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대구광역시서구장애인재활교육센터설치및운영에 관한 조례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</a:rPr>
                        <a:t>2014</a:t>
                      </a:r>
                      <a:r>
                        <a:rPr lang="ko-KR" altLang="en-US" sz="1800" kern="0" spc="0">
                          <a:effectLst/>
                        </a:rPr>
                        <a:t>년 </a:t>
                      </a:r>
                      <a:r>
                        <a:rPr lang="en-US" altLang="ko-KR" sz="1800" kern="0" spc="0">
                          <a:effectLst/>
                        </a:rPr>
                        <a:t>10</a:t>
                      </a:r>
                      <a:r>
                        <a:rPr lang="ko-KR" altLang="en-US" sz="1800" kern="0" spc="0">
                          <a:effectLst/>
                        </a:rPr>
                        <a:t>월 </a:t>
                      </a:r>
                      <a:r>
                        <a:rPr lang="en-US" altLang="ko-KR" sz="1800" kern="0" spc="0">
                          <a:effectLst/>
                        </a:rPr>
                        <a:t>20</a:t>
                      </a:r>
                      <a:r>
                        <a:rPr lang="ko-KR" altLang="en-US" sz="1800" kern="0" spc="0">
                          <a:effectLst/>
                        </a:rPr>
                        <a:t>일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대구광역시서구조례 제</a:t>
                      </a:r>
                      <a:r>
                        <a:rPr lang="en-US" altLang="ko-KR" sz="1200" kern="0" spc="0" dirty="0">
                          <a:effectLst/>
                        </a:rPr>
                        <a:t>932</a:t>
                      </a:r>
                      <a:r>
                        <a:rPr lang="ko-KR" altLang="en-US" sz="1200" kern="0" spc="0" dirty="0">
                          <a:effectLst/>
                        </a:rPr>
                        <a:t>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32791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서울특별시 강남구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effectLst/>
                        </a:rPr>
                        <a:t>서울특별시 강남구 발달장애인 지원에 관한 조례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effectLst/>
                        </a:rPr>
                        <a:t>2014</a:t>
                      </a:r>
                      <a:r>
                        <a:rPr lang="ko-KR" altLang="en-US" sz="1800" kern="0" spc="0">
                          <a:effectLst/>
                        </a:rPr>
                        <a:t>년 </a:t>
                      </a:r>
                      <a:r>
                        <a:rPr lang="en-US" altLang="ko-KR" sz="1800" kern="0" spc="0">
                          <a:effectLst/>
                        </a:rPr>
                        <a:t>5</a:t>
                      </a:r>
                      <a:r>
                        <a:rPr lang="ko-KR" altLang="en-US" sz="1800" kern="0" spc="0">
                          <a:effectLst/>
                        </a:rPr>
                        <a:t>월 </a:t>
                      </a:r>
                      <a:r>
                        <a:rPr lang="en-US" altLang="ko-KR" sz="1800" kern="0" spc="0">
                          <a:effectLst/>
                        </a:rPr>
                        <a:t>30</a:t>
                      </a:r>
                      <a:r>
                        <a:rPr lang="ko-KR" altLang="en-US" sz="1800" kern="0" spc="0">
                          <a:effectLst/>
                        </a:rPr>
                        <a:t>일 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effectLst/>
                        </a:rPr>
                        <a:t>서울특별시강남구조례 제</a:t>
                      </a:r>
                      <a:r>
                        <a:rPr lang="en-US" altLang="ko-KR" sz="1200" kern="0" spc="0" dirty="0">
                          <a:effectLst/>
                        </a:rPr>
                        <a:t>1199</a:t>
                      </a:r>
                      <a:r>
                        <a:rPr lang="ko-KR" altLang="en-US" sz="1200" kern="0" spc="0" dirty="0">
                          <a:effectLst/>
                        </a:rPr>
                        <a:t>호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763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648072"/>
          </a:xfrm>
        </p:spPr>
        <p:txBody>
          <a:bodyPr>
            <a:normAutofit/>
          </a:bodyPr>
          <a:lstStyle/>
          <a:p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타 지역의 장애인 평생교육 관련 조례 </a:t>
            </a: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–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목적 조항</a:t>
            </a:r>
            <a:endParaRPr lang="ko-KR" altLang="en-US" sz="5400" dirty="0">
              <a:solidFill>
                <a:schemeClr val="tx1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32092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323529" y="6021288"/>
            <a:ext cx="8496943" cy="72008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anchor="t">
            <a:no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 cap="none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→ 각 지역의 조례는 장애인의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권리를 보장하고</a:t>
            </a:r>
            <a:r>
              <a:rPr kumimoji="1" lang="en-US" altLang="ko-KR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개인의 생활 역량을 도모하며</a:t>
            </a:r>
            <a:r>
              <a:rPr kumimoji="1" lang="en-US" altLang="ko-KR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다양한 형태의 교육을 지원하기 위한 목적으로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제정</a:t>
            </a:r>
            <a:endParaRPr lang="ko-KR" altLang="en-US" sz="4400" u="sng" dirty="0">
              <a:solidFill>
                <a:schemeClr val="tx1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051720" y="1074222"/>
            <a:ext cx="5112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&lt;</a:t>
            </a:r>
            <a:r>
              <a:rPr kumimoji="1" lang="ko-KR" altLang="en-US" sz="16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표</a:t>
            </a:r>
            <a:r>
              <a:rPr kumimoji="1" lang="en-US" altLang="ko-KR" sz="16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&gt; </a:t>
            </a:r>
            <a:r>
              <a:rPr kumimoji="1" lang="ko-KR" altLang="en-US" sz="16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지자체</a:t>
            </a:r>
            <a:r>
              <a:rPr kumimoji="1" lang="ko-KR" altLang="en-US" sz="16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 장애인 평생교육 관련 조례의 </a:t>
            </a:r>
            <a:r>
              <a:rPr kumimoji="1" lang="ko-KR" altLang="en-US" sz="16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목적 </a:t>
            </a:r>
            <a:r>
              <a:rPr kumimoji="1" lang="ko-KR" altLang="en-US" sz="16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규정 비교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43465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648072"/>
          </a:xfrm>
        </p:spPr>
        <p:txBody>
          <a:bodyPr>
            <a:normAutofit/>
          </a:bodyPr>
          <a:lstStyle/>
          <a:p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타 지역의 장애인 평생교육 관련 조례 </a:t>
            </a: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– </a:t>
            </a: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적용 대상</a:t>
            </a:r>
            <a:endParaRPr lang="ko-KR" altLang="en-US" sz="5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392294" cy="3881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1691680" y="1115452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&lt;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표</a:t>
            </a:r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&gt; </a:t>
            </a:r>
            <a:r>
              <a:rPr kumimoji="1" lang="ko-KR" altLang="en-US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지자체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 장애인 평생교육 관련 조례의 </a:t>
            </a:r>
            <a:r>
              <a:rPr kumimoji="1"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적용 대상 규정 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비교</a:t>
            </a:r>
            <a:endParaRPr lang="ko-KR" altLang="en-US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582237" y="5564088"/>
            <a:ext cx="8450939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 cap="none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1" lang="ko-KR" altLang="en-US" sz="20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→ 발달장애인을 적용 대상으로 명시한 조례가 다수를 차지</a:t>
            </a:r>
            <a:endParaRPr lang="ko-KR" altLang="en-US" sz="48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49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648072"/>
          </a:xfrm>
        </p:spPr>
        <p:txBody>
          <a:bodyPr>
            <a:normAutofit/>
          </a:bodyPr>
          <a:lstStyle/>
          <a:p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타 지역의 장애인 평생교육 관련 조례 </a:t>
            </a: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– </a:t>
            </a:r>
            <a:r>
              <a:rPr kumimoji="1" lang="ko-KR" altLang="en-US" sz="1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주요 평생교육 사업</a:t>
            </a:r>
            <a:endParaRPr lang="ko-KR" altLang="en-US" sz="44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43608" y="94937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&lt;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표</a:t>
            </a:r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&gt; </a:t>
            </a:r>
            <a:r>
              <a:rPr kumimoji="1" lang="ko-KR" altLang="en-US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지자체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 장애인 평생교육 관련 조례의 </a:t>
            </a:r>
            <a:r>
              <a:rPr kumimoji="1"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주요 평생교육 사업 규정 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비교</a:t>
            </a:r>
            <a:endParaRPr lang="ko-KR" altLang="en-US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323529" y="5373216"/>
            <a:ext cx="8362949" cy="15059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anchor="t">
            <a:no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 cap="none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→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포항시</a:t>
            </a:r>
            <a:r>
              <a:rPr kumimoji="1" lang="en-US" altLang="ko-KR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군산시</a:t>
            </a:r>
            <a:r>
              <a:rPr kumimoji="1" lang="en-US" altLang="ko-KR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사천시</a:t>
            </a:r>
            <a:r>
              <a:rPr kumimoji="1" lang="en-US" altLang="ko-KR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: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평생교육에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관한 실태조사 및 계획 수립</a:t>
            </a:r>
            <a:r>
              <a:rPr kumimoji="1" lang="en-US" altLang="ko-KR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상담ㆍ교육ㆍ훈련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 프로그램 운영</a:t>
            </a:r>
            <a:r>
              <a:rPr kumimoji="1" lang="en-US" altLang="ko-KR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평생교육 운영 시설 설립 등에 관한 사항을 공통적으로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규정</a:t>
            </a:r>
            <a:endParaRPr kumimoji="1" lang="en-US" altLang="ko-KR" sz="1800" b="1" u="sng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→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고양시</a:t>
            </a:r>
            <a:r>
              <a:rPr kumimoji="1" lang="en-US" altLang="ko-KR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대구광역시 서구</a:t>
            </a:r>
            <a:r>
              <a:rPr kumimoji="1" lang="en-US" altLang="ko-KR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: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교육시설의 </a:t>
            </a:r>
            <a:r>
              <a:rPr kumimoji="1" lang="ko-KR" altLang="en-US" sz="1800" b="1" u="sng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설치ㆍ운영에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 관한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사항 규정</a:t>
            </a:r>
            <a:endParaRPr kumimoji="1" lang="en-US" altLang="ko-KR" sz="1800" b="1" u="sng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</a:rPr>
              <a:t>→</a:t>
            </a:r>
            <a:r>
              <a:rPr kumimoji="1" lang="en-US" altLang="ko-KR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서울특별시 강남구</a:t>
            </a:r>
            <a:r>
              <a:rPr kumimoji="1" lang="en-US" altLang="ko-KR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: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발달장애인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평생교육센터를 </a:t>
            </a:r>
            <a:r>
              <a:rPr kumimoji="1" lang="ko-KR" altLang="en-US" sz="1800" b="1" u="sng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설치ㆍ운영하고</a:t>
            </a:r>
            <a:r>
              <a:rPr kumimoji="1" lang="en-US" altLang="ko-KR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,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이 센터의 기능과 역할에 대한 구체적인 </a:t>
            </a:r>
            <a:r>
              <a:rPr kumimoji="1" lang="ko-KR" altLang="en-US" sz="1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내용 </a:t>
            </a:r>
            <a:r>
              <a:rPr kumimoji="1" lang="ko-KR" altLang="en-US" sz="1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규정</a:t>
            </a:r>
            <a:endParaRPr lang="ko-KR" altLang="en-US" sz="4400" u="sng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60016"/>
            <a:ext cx="8362950" cy="401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2795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648072"/>
          </a:xfrm>
        </p:spPr>
        <p:txBody>
          <a:bodyPr>
            <a:normAutofit/>
          </a:bodyPr>
          <a:lstStyle/>
          <a:p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타 지역의 장애인 평생교육 관련 조례 </a:t>
            </a: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– </a:t>
            </a:r>
            <a:r>
              <a:rPr kumimoji="1" lang="ko-KR" altLang="en-US" sz="20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평생교육시설</a:t>
            </a:r>
            <a:endParaRPr lang="ko-KR" altLang="en-US" sz="48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82237" y="1002214"/>
            <a:ext cx="82382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&lt;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표</a:t>
            </a:r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&gt; </a:t>
            </a:r>
            <a:r>
              <a:rPr kumimoji="1" lang="ko-KR" altLang="en-US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지자체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 장애인 평생교육 관련 조례의 </a:t>
            </a:r>
            <a:r>
              <a:rPr kumimoji="1"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평생교육시설 관련 규정 비교</a:t>
            </a:r>
            <a:endParaRPr lang="ko-KR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08" y="1340768"/>
            <a:ext cx="887647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709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648072"/>
          </a:xfrm>
        </p:spPr>
        <p:txBody>
          <a:bodyPr>
            <a:normAutofit/>
          </a:bodyPr>
          <a:lstStyle/>
          <a:p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타 지역의 장애인 평생교육 관련 조례 </a:t>
            </a: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– </a:t>
            </a:r>
            <a:r>
              <a:rPr kumimoji="1" lang="ko-KR" altLang="en-US" sz="1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종사자의 자격</a:t>
            </a:r>
            <a:endParaRPr lang="ko-KR" altLang="en-US" sz="44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68955" y="1134036"/>
            <a:ext cx="8051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&lt;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표</a:t>
            </a:r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&gt; </a:t>
            </a:r>
            <a:r>
              <a:rPr kumimoji="1" lang="ko-KR" altLang="en-US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지자체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 장애인 평생교육 관련 조례의 </a:t>
            </a:r>
            <a:r>
              <a:rPr kumimoji="1"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평생교육시설 종사자 자격 규정 비교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04" y="1556792"/>
            <a:ext cx="8445500" cy="341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9106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648072"/>
          </a:xfrm>
        </p:spPr>
        <p:txBody>
          <a:bodyPr>
            <a:normAutofit/>
          </a:bodyPr>
          <a:lstStyle/>
          <a:p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타 지역의 장애인 평생교육 관련 조례 </a:t>
            </a: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– </a:t>
            </a:r>
            <a:r>
              <a:rPr kumimoji="1" lang="ko-KR" altLang="en-US" sz="1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위원회</a:t>
            </a:r>
            <a:endParaRPr lang="ko-KR" altLang="en-US" sz="4400" dirty="0">
              <a:solidFill>
                <a:schemeClr val="tx1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768955" y="1043444"/>
            <a:ext cx="8051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&lt;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표</a:t>
            </a:r>
            <a:r>
              <a:rPr kumimoji="1" lang="en-US" altLang="ko-KR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&gt; </a:t>
            </a:r>
            <a:r>
              <a:rPr kumimoji="1" lang="ko-KR" altLang="en-US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지자체</a:t>
            </a:r>
            <a:r>
              <a:rPr kumimoji="1" lang="ko-KR" altLang="en-US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 장애인 평생교육 관련 조례의 </a:t>
            </a:r>
            <a:r>
              <a:rPr kumimoji="1" lang="ko-KR" altLang="en-US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latin typeface="맑은 고딕" pitchFamily="50" charset="-127"/>
              </a:rPr>
              <a:t>위원회 관련 규정 비교</a:t>
            </a:r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03368"/>
            <a:ext cx="8547100" cy="532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3980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 sz="28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장애인 </a:t>
            </a:r>
            <a:r>
              <a:rPr kumimoji="1" lang="ko-KR" altLang="en-US" sz="28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평생교육 조례 제정의 방향</a:t>
            </a:r>
            <a:endParaRPr lang="ko-KR" altLang="en-US" sz="4800" dirty="0">
              <a:solidFill>
                <a:schemeClr val="tx1"/>
              </a:solidFill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464060" y="1196752"/>
            <a:ext cx="8352928" cy="4176464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 cap="none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 marL="358775" indent="-358775">
              <a:spcBef>
                <a:spcPts val="600"/>
              </a:spcBef>
              <a:spcAft>
                <a:spcPts val="1200"/>
              </a:spcAft>
            </a:pP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1.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장애성인에게 </a:t>
            </a: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지역사회 차원의 교육활동 및 사회 참여 기회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제공</a:t>
            </a:r>
            <a:endParaRPr kumimoji="1" lang="en-US" altLang="ko-KR" sz="24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pPr marL="358775" indent="-358775">
              <a:spcBef>
                <a:spcPts val="600"/>
              </a:spcBef>
              <a:spcAft>
                <a:spcPts val="1200"/>
              </a:spcAft>
            </a:pP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2. </a:t>
            </a: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장애인의 특성과 요구를 고려한 독립된 교육시설 </a:t>
            </a:r>
            <a:r>
              <a:rPr kumimoji="1" lang="ko-KR" altLang="en-US" sz="2400" b="1" kern="0" spc="-210" dirty="0" err="1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설치ㆍ운영</a:t>
            </a:r>
            <a:endParaRPr kumimoji="1" lang="en-US" altLang="ko-KR" sz="2400" b="1" kern="0" spc="-210" dirty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pPr marL="358775" indent="-358775">
              <a:spcBef>
                <a:spcPts val="600"/>
              </a:spcBef>
              <a:spcAft>
                <a:spcPts val="1200"/>
              </a:spcAft>
            </a:pP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3. </a:t>
            </a: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장애인과 지역 주민이 함께 만드는 교육시설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운영</a:t>
            </a:r>
            <a:endParaRPr kumimoji="1" lang="en-US" altLang="ko-KR" sz="24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pPr marL="358775" indent="-358775">
              <a:spcBef>
                <a:spcPts val="600"/>
              </a:spcBef>
              <a:spcAft>
                <a:spcPts val="1200"/>
              </a:spcAft>
            </a:pP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4. </a:t>
            </a:r>
            <a:r>
              <a:rPr kumimoji="1" lang="ko-KR" altLang="en-US" sz="2400" b="1" kern="0" spc="-210" dirty="0" err="1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책무성을</a:t>
            </a: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 고려한 교육시설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운영</a:t>
            </a:r>
            <a:endParaRPr kumimoji="1" lang="en-US" altLang="ko-KR" sz="24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pPr marL="358775" indent="-358775">
              <a:spcBef>
                <a:spcPts val="600"/>
              </a:spcBef>
              <a:spcAft>
                <a:spcPts val="1200"/>
              </a:spcAft>
            </a:pP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5. </a:t>
            </a:r>
            <a:r>
              <a:rPr kumimoji="1" lang="ko-KR" altLang="en-US" sz="2400" b="1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무상의 적절한 공적 평생교육 환경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조성</a:t>
            </a:r>
            <a:endParaRPr kumimoji="1" lang="en-US" altLang="ko-KR" sz="24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pPr marL="358775" indent="-358775">
              <a:spcBef>
                <a:spcPts val="600"/>
              </a:spcBef>
              <a:spcAft>
                <a:spcPts val="1200"/>
              </a:spcAft>
            </a:pP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6.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직업</a:t>
            </a: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/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자립생활 등과 연계된 교육 프로그램 운영</a:t>
            </a:r>
            <a:endParaRPr kumimoji="1" lang="en-US" altLang="ko-KR" sz="24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  <a:p>
            <a:pPr marL="358775" indent="-358775">
              <a:spcBef>
                <a:spcPts val="600"/>
              </a:spcBef>
              <a:spcAft>
                <a:spcPts val="1200"/>
              </a:spcAft>
            </a:pPr>
            <a:r>
              <a:rPr kumimoji="1" lang="en-US" altLang="ko-KR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7. </a:t>
            </a:r>
            <a:r>
              <a:rPr kumimoji="1" lang="ko-KR" altLang="en-US" sz="2400" b="1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장애 특성과 요구를 고려한 개별화된 교육 프로그램 운영</a:t>
            </a:r>
            <a:endParaRPr kumimoji="1" lang="en-US" altLang="ko-KR" sz="2400" b="1" kern="0" spc="-210" dirty="0" smtClean="0">
              <a:ln w="900" cmpd="sng">
                <a:solidFill>
                  <a:srgbClr val="BBE0E3">
                    <a:satMod val="190000"/>
                    <a:alpha val="55000"/>
                  </a:srgbClr>
                </a:solidFill>
                <a:prstDash val="solid"/>
              </a:ln>
              <a:solidFill>
                <a:schemeClr val="tx1"/>
              </a:solidFill>
              <a:latin typeface="맑은 고딕" pitchFamily="50" charset="-127"/>
              <a:ea typeface="맑은 고딕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839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648072"/>
          </a:xfrm>
        </p:spPr>
        <p:txBody>
          <a:bodyPr/>
          <a:lstStyle/>
          <a:p>
            <a:r>
              <a:rPr kumimoji="1" lang="ko-KR" altLang="en-US" sz="2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장애인 </a:t>
            </a:r>
            <a:r>
              <a:rPr kumimoji="1" lang="ko-KR" altLang="en-US" sz="2800" b="1" u="sng" kern="0" spc="-210" dirty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평생교육 </a:t>
            </a:r>
            <a:r>
              <a:rPr kumimoji="1" lang="ko-KR" altLang="en-US" sz="2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조례 예</a:t>
            </a:r>
            <a:r>
              <a:rPr kumimoji="1" lang="en-US" altLang="ko-KR" sz="2800" b="1" u="sng" kern="0" spc="-210" dirty="0" smtClean="0">
                <a:ln w="900" cmpd="sng">
                  <a:solidFill>
                    <a:srgbClr val="BBE0E3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맑은 고딕" pitchFamily="50" charset="-127"/>
                <a:ea typeface="맑은 고딕"/>
                <a:cs typeface="+mn-cs"/>
              </a:rPr>
              <a:t>) </a:t>
            </a:r>
            <a:endParaRPr lang="ko-KR" altLang="en-US" sz="4800" u="sng" dirty="0">
              <a:solidFill>
                <a:schemeClr val="tx1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07504" y="764024"/>
            <a:ext cx="8964488" cy="60939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목적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 조례는 「평생교육법」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5</a:t>
            </a:r>
            <a:r>
              <a:rPr lang="ko-KR" altLang="en-US" sz="1400" b="1" dirty="0" err="1">
                <a:latin typeface="굴림" pitchFamily="50" charset="-127"/>
                <a:ea typeface="굴림" pitchFamily="50" charset="-127"/>
              </a:rPr>
              <a:t>조ㆍ제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36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「발달장애인 권리보장 및 지원에 관한 법률」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26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「장애인 등에 대한 특수교육법」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33</a:t>
            </a:r>
            <a:r>
              <a:rPr lang="ko-KR" altLang="en-US" sz="1400" b="1" dirty="0" err="1">
                <a:latin typeface="굴림" pitchFamily="50" charset="-127"/>
                <a:ea typeface="굴림" pitchFamily="50" charset="-127"/>
              </a:rPr>
              <a:t>조ㆍ제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34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조의 규정에 따라 </a:t>
            </a:r>
            <a:r>
              <a:rPr lang="en-US" altLang="ko-KR" sz="1400" b="1" dirty="0" smtClean="0">
                <a:latin typeface="굴림" pitchFamily="50" charset="-127"/>
                <a:ea typeface="굴림" pitchFamily="50" charset="-127"/>
              </a:rPr>
              <a:t>OO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시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도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거주 장애인의 일상생활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사회생활 및 직업생활에 필요한 평생교육 지원에 관한 사항을 규정함으로써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장애인의 자립 및 사회참여를 촉진하고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건강한 복지 사회 구현에 이바지함을 목적으로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정의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 조례에서 사용하는 용어의 뜻은 다음과 같다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1. “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장애인”이란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OO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시도에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주소를 두고 거주하는 「장애인복지법」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조에 따른 장애인을 말한다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2. ‘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장애인 평생교육’이란 장애인을 위한 인문교양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직업능력향상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시민참여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 err="1">
                <a:latin typeface="굴림" pitchFamily="50" charset="-127"/>
                <a:ea typeface="굴림" pitchFamily="50" charset="-127"/>
              </a:rPr>
              <a:t>기초문해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문화예술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학력보완 등의 교육을 말한다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지방자치단체장의 책무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①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OO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시장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이하 “시장”이라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.)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는 장애인의 평생교육에 관한 제도와 여건을 조성하고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이를 위한 시책을 </a:t>
            </a:r>
            <a:r>
              <a:rPr lang="ko-KR" altLang="en-US" sz="1400" b="1" dirty="0" err="1">
                <a:latin typeface="굴림" pitchFamily="50" charset="-127"/>
                <a:ea typeface="굴림" pitchFamily="50" charset="-127"/>
              </a:rPr>
              <a:t>수립ㆍ시행하여야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② 시장은 장애인의 평생교육 기회를 마련하기 위하여 장애인평생교육센터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이하 “센터”라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.)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를 설치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·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운영하여야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③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OO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시도교육감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이하 “교육감”이라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.)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은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항 및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항에 따른 장애인 평생교육 운영에 필요한 사항을 지원하여야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4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지원계획 수립 등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① 시장은 장애인평생교육을 지원할 수 있도록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OO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시장애인평생교육지원계획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이하 “지원계획”이라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을 매년 수립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·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시행하여야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②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항에 따른 지원계획에는 다음 각 호의 사항이 포함되어야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장애인평생교육 지원에 관한 정책의 기본목표와 방향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장애인평생교육 지원에 관한 정책의 시행방법에 관한 사항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장애인평생교육 지원을 위한 관련 기관과의 협력 및 기반 확충에 관한 사항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4.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발달장애인의 장애인평생교육지원을 위하여 필요한 사항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5.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그 밖에 장애인평생교육 지원을 위하여 필요한 사항</a:t>
            </a: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③ 시장은 적정한 지원계획 수립을 위하여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년마다 장애인평생교육에 대한 실태조사를 실시할 수 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④ 시장은 지원계획의 수립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·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시행을 위하여 필요할 때에는 장애인가족 및 관련 기관 등에 협조를 요청할 수 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⑤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4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항에 따른 협조 요청을 받은 장애인 및 관련 기관 등은 특별한 사유를 제외하고는 이에 협조하여야 한다</a:t>
            </a:r>
            <a:r>
              <a:rPr lang="en-US" altLang="ko-KR" sz="1400" b="1" dirty="0" smtClean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6574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278" y="-27384"/>
            <a:ext cx="9108722" cy="71250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5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사업 등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센터는 다음 각 호의 사업을 수행한다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1.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장애인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평생교육 정책 개발 및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연구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2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장애인 평생교육에 대한 정보 제공 및 상담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3.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4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조에 의한 장애인 평생교육 실태조사 사업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4.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인문교양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직업능력향상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시민참여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 err="1">
                <a:latin typeface="굴림" pitchFamily="50" charset="-127"/>
                <a:ea typeface="굴림" pitchFamily="50" charset="-127"/>
              </a:rPr>
              <a:t>기초문해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문화예술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학력보완 등의 장애인 평생교육 프로그램 운영 사업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5. </a:t>
            </a:r>
            <a:r>
              <a:rPr lang="ko-KR" altLang="en-US" sz="1400" b="1" spc="-130" dirty="0" err="1">
                <a:latin typeface="굴림" pitchFamily="50" charset="-127"/>
                <a:ea typeface="굴림" pitchFamily="50" charset="-127"/>
              </a:rPr>
              <a:t>지적장애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자폐성장애 등 발달장애인의 특성을 고려한 프로그램 운영 사업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6.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장애인 평생교육 홍보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사업 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7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 err="1">
                <a:latin typeface="굴림" pitchFamily="50" charset="-127"/>
                <a:ea typeface="굴림" pitchFamily="50" charset="-127"/>
              </a:rPr>
              <a:t>시ㆍ군의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 장애인 평생교육 프로그램 제공기관 지원 사업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8.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장애인 평생교육 전문가 양성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사업 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9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장애인 관련 기관 및 평생교육 관련 기관간 협력체계 구축 사업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10.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그 밖에 평생교육 관련하여 지방자치단체장이 인정하는 사업</a:t>
            </a: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② 도지사는 예산의 범위 내에서 센터 운영에 필요한 인건비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사업비 등의 경비를 지원할 수 있다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③ 그 밖에 센터의 운영에 필요한 사항은 규칙으로 정한다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6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지원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시장은 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5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조에 따른 센터 운영에 필요한 인건비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경비를 전부 또는 일부를 지원 할 수 있다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7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기능 및 운영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5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조에 따른 센터의 기능 및 운영 등에 필요한 세부사항은 규칙으로 정한다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8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운영위원회의 구성 및 기능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① 센터는 운영에 필요한 사항을 심의하기 위하여 운영위원회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이하 “위원회”라 한다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)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를 둔다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② 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항에 따른 위원회는 다음 각 호의 사항을 심의한다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1.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센터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운영과 사업계획의 수립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·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평가 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2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센터의 예산 및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결산 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3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센터의 운영규정 </a:t>
            </a:r>
            <a:r>
              <a:rPr lang="ko-KR" altLang="en-US" sz="1400" b="1" spc="-130" dirty="0" err="1">
                <a:latin typeface="굴림" pitchFamily="50" charset="-127"/>
                <a:ea typeface="굴림" pitchFamily="50" charset="-127"/>
              </a:rPr>
              <a:t>제ㆍ개정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 및 폐지 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4.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센터 이용 장애인의 교육 환경 개선 및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고충처리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5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장애인 평생교육 프로그램의 개발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·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평가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6.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센터와 지역사회 유관기관 간의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협력 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7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센터 종사자의 근무환경 </a:t>
            </a:r>
            <a:r>
              <a:rPr lang="ko-KR" altLang="en-US" sz="1400" b="1" spc="-130" dirty="0" smtClean="0">
                <a:latin typeface="굴림" pitchFamily="50" charset="-127"/>
                <a:ea typeface="굴림" pitchFamily="50" charset="-127"/>
              </a:rPr>
              <a:t>개선 </a:t>
            </a:r>
            <a:endParaRPr lang="en-US" altLang="ko-KR" sz="1400" b="1" spc="-130" dirty="0" smtClean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spc="-130" dirty="0" smtClean="0">
                <a:latin typeface="굴림" pitchFamily="50" charset="-127"/>
                <a:ea typeface="굴림" pitchFamily="50" charset="-127"/>
              </a:rPr>
              <a:t>8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그 밖의 위원장이 부의하는 사항</a:t>
            </a: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③ 위원회는 위원장을 포함하여 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10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인 이내의 위원으로 구성하되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위원 중 과반수 이상은 장애인 및 그 가족이어야 한다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spc="-130" dirty="0">
                <a:latin typeface="굴림" pitchFamily="50" charset="-127"/>
                <a:ea typeface="굴림" pitchFamily="50" charset="-127"/>
              </a:rPr>
              <a:t>④ 위원회의 구성 및 임기 등 세부사항은 규칙으로 정한다</a:t>
            </a:r>
            <a:r>
              <a:rPr lang="en-US" altLang="ko-KR" sz="1400" b="1" spc="-130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spc="-130" dirty="0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34674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35278" y="-27384"/>
            <a:ext cx="9108722" cy="37087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Aft>
                <a:spcPts val="300"/>
              </a:spcAft>
            </a:pP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9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위탁운영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① 시장은 센터의 효율적인 사업수행을 위하여 사회복지법인 또는 비영리법인에 위탁할 수 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②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항에 따라 위탁하는 경우 위탁운영자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이하 “수탁자”라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.)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에 위탁하는 기간은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년으로 하되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계약 만료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개월 전에 종합적인 평가를 실시한 후 기 수탁자에게 </a:t>
            </a:r>
            <a:r>
              <a:rPr lang="ko-KR" altLang="en-US" sz="1400" b="1" dirty="0" err="1">
                <a:latin typeface="굴림" pitchFamily="50" charset="-127"/>
                <a:ea typeface="굴림" pitchFamily="50" charset="-127"/>
              </a:rPr>
              <a:t>재위탁할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 수 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③ 수탁자는 센터의 운영에 관하여 도지사의 승인을 받아 센터 운영에 필요한 운영규정을 제정할 수 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 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④ 이 조례에서 규정하지 아니한 위탁에 관한 사항은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「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 OO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시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사무의 민간위탁 촉진 및 관리조례」가 정하는 바에 따른다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10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위탁의 해지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① 시장은 다음 각 호에 해당하는 사유가 발생하였을 때에는 센터의 위탁을 해지 할 수 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수탁자가 위탁조건을 위반하였을 때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2.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수탁자에게 위탁시설을 운영할 수 없는 사유가 발생하였을 때</a:t>
            </a:r>
          </a:p>
          <a:p>
            <a:pPr fontAlgn="base">
              <a:spcAft>
                <a:spcPts val="300"/>
              </a:spcAft>
            </a:pP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3.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수탁자의 중대한 과실 등으로 운영할 능력이 없다고 판단되는 경우</a:t>
            </a: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② 위탁의 해지와 관련된 구체적인 사항은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「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 OO </a:t>
            </a:r>
            <a:r>
              <a:rPr lang="ko-KR" altLang="en-US" sz="1400" b="1" dirty="0" smtClean="0">
                <a:latin typeface="굴림" pitchFamily="50" charset="-127"/>
                <a:ea typeface="굴림" pitchFamily="50" charset="-127"/>
              </a:rPr>
              <a:t>시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사무의 민간위탁 촉진 및 관리조례」가 정하는 바에 따른다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11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조 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지도감독 등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)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수탁자는 시장에게 매년 센터의 운영 사항을 보고하고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시장은 필요 시 관계공무원으로 하여금 위탁업무의 운영사항과 장부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시설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서류 등을 지도감독하게 할 수 있으며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수탁자는 이에 협조하여야 한다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  <a:p>
            <a:pPr fontAlgn="base">
              <a:spcAft>
                <a:spcPts val="300"/>
              </a:spcAft>
            </a:pP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② 제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1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항에 따른 지도감독에 협조하지 않거나 지도감독 결과 위반사항이 드러난 경우에는 경고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, </a:t>
            </a:r>
            <a:r>
              <a:rPr lang="ko-KR" altLang="en-US" sz="1400" b="1" dirty="0">
                <a:latin typeface="굴림" pitchFamily="50" charset="-127"/>
                <a:ea typeface="굴림" pitchFamily="50" charset="-127"/>
              </a:rPr>
              <a:t>종사자의 해임 요구 및 위탁취소 등 필요한 조치를 할 수 있다</a:t>
            </a:r>
            <a:r>
              <a:rPr lang="en-US" altLang="ko-KR" sz="1400" b="1" dirty="0">
                <a:latin typeface="굴림" pitchFamily="50" charset="-127"/>
                <a:ea typeface="굴림" pitchFamily="50" charset="-127"/>
              </a:rPr>
              <a:t>.</a:t>
            </a:r>
            <a:endParaRPr lang="ko-KR" altLang="en-US" sz="1400" b="1" dirty="0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8936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owerPoint 2010 소개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3595</Words>
  <Application>Microsoft Office PowerPoint</Application>
  <PresentationFormat>화면 슬라이드 쇼(4:3)</PresentationFormat>
  <Paragraphs>344</Paragraphs>
  <Slides>32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32</vt:i4>
      </vt:variant>
    </vt:vector>
  </HeadingPairs>
  <TitlesOfParts>
    <vt:vector size="42" baseType="lpstr">
      <vt:lpstr>HY견고딕</vt:lpstr>
      <vt:lpstr>굴림</vt:lpstr>
      <vt:lpstr>맑은 고딕</vt:lpstr>
      <vt:lpstr>휴먼명조</vt:lpstr>
      <vt:lpstr>Arial</vt:lpstr>
      <vt:lpstr>Calibri</vt:lpstr>
      <vt:lpstr>Georgia</vt:lpstr>
      <vt:lpstr>Wingdings</vt:lpstr>
      <vt:lpstr>Office 테마</vt:lpstr>
      <vt:lpstr>1_PowerPoint 2010 소개</vt:lpstr>
      <vt:lpstr>PowerPoint 프레젠테이션</vt:lpstr>
      <vt:lpstr>PowerPoint 프레젠테이션</vt:lpstr>
      <vt:lpstr>PowerPoint 프레젠테이션</vt:lpstr>
      <vt:lpstr>PowerPoint 프레젠테이션</vt:lpstr>
      <vt:lpstr>장애인 평생교육의 유형 및 이용 현황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성인 교육 프로그램의 개발 절차</vt:lpstr>
      <vt:lpstr>학습의 어려움이 있는 장애성인 교수-학습 전략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타 지역 장애인 평생교육 관련 조례</vt:lpstr>
      <vt:lpstr>타 지역의 장애인 평생교육 관련 조례 – 목적 조항</vt:lpstr>
      <vt:lpstr>타 지역의 장애인 평생교육 관련 조례 – 적용 대상</vt:lpstr>
      <vt:lpstr>타 지역의 장애인 평생교육 관련 조례 – 주요 평생교육 사업</vt:lpstr>
      <vt:lpstr>타 지역의 장애인 평생교육 관련 조례 – 평생교육시설</vt:lpstr>
      <vt:lpstr>타 지역의 장애인 평생교육 관련 조례 – 종사자의 자격</vt:lpstr>
      <vt:lpstr>타 지역의 장애인 평생교육 관련 조례 – 위원회</vt:lpstr>
      <vt:lpstr>장애인 평생교육 조례 제정의 방향</vt:lpstr>
      <vt:lpstr>장애인 평생교육 조례 예) 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개인</dc:creator>
  <cp:lastModifiedBy>박경석</cp:lastModifiedBy>
  <cp:revision>12</cp:revision>
  <dcterms:created xsi:type="dcterms:W3CDTF">2014-11-06T19:52:55Z</dcterms:created>
  <dcterms:modified xsi:type="dcterms:W3CDTF">2015-09-18T09:19:08Z</dcterms:modified>
</cp:coreProperties>
</file>