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77" r:id="rId2"/>
    <p:sldId id="281" r:id="rId3"/>
    <p:sldId id="264" r:id="rId4"/>
    <p:sldId id="288" r:id="rId5"/>
    <p:sldId id="278" r:id="rId6"/>
    <p:sldId id="266" r:id="rId7"/>
    <p:sldId id="290" r:id="rId8"/>
    <p:sldId id="299" r:id="rId9"/>
    <p:sldId id="300" r:id="rId10"/>
    <p:sldId id="269" r:id="rId11"/>
    <p:sldId id="289" r:id="rId12"/>
    <p:sldId id="268" r:id="rId13"/>
    <p:sldId id="304" r:id="rId14"/>
    <p:sldId id="311" r:id="rId15"/>
    <p:sldId id="274" r:id="rId16"/>
    <p:sldId id="309" r:id="rId17"/>
    <p:sldId id="282" r:id="rId18"/>
    <p:sldId id="303" r:id="rId19"/>
    <p:sldId id="283" r:id="rId20"/>
    <p:sldId id="302" r:id="rId21"/>
    <p:sldId id="284" r:id="rId22"/>
    <p:sldId id="315" r:id="rId23"/>
    <p:sldId id="306" r:id="rId24"/>
    <p:sldId id="286" r:id="rId25"/>
    <p:sldId id="316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8" autoAdjust="0"/>
    <p:restoredTop sz="90569" autoAdjust="0"/>
  </p:normalViewPr>
  <p:slideViewPr>
    <p:cSldViewPr>
      <p:cViewPr varScale="1">
        <p:scale>
          <a:sx n="104" d="100"/>
          <a:sy n="104" d="100"/>
        </p:scale>
        <p:origin x="2048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19324-065B-4743-A840-D1A3FCC0DBAB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5744B-0886-455B-98FC-A5BF321F7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159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122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F7D702EB-0F96-416D-A4C0-F62FF72B8BE7}" type="slidenum">
              <a:rPr lang="ko-KR" altLang="en-US"/>
              <a:pPr>
                <a:spcBef>
                  <a:spcPct val="0"/>
                </a:spcBef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293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72F41D05-C17A-48C5-9362-8C48AF9C4DF3}" type="slidenum">
              <a:rPr lang="en-US" altLang="ko-KR"/>
              <a:pPr>
                <a:spcBef>
                  <a:spcPct val="0"/>
                </a:spcBef>
              </a:pPr>
              <a:t>4</a:t>
            </a:fld>
            <a:endParaRPr lang="en-US" altLang="ko-KR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34816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남성 </a:t>
            </a:r>
            <a:r>
              <a:rPr lang="en-US" altLang="ko-KR" dirty="0" smtClean="0"/>
              <a:t>1</a:t>
            </a:r>
            <a:r>
              <a:rPr lang="ko-KR" altLang="en-US" dirty="0" smtClean="0"/>
              <a:t>분</a:t>
            </a:r>
            <a:r>
              <a:rPr lang="en-US" altLang="ko-KR" dirty="0" smtClean="0"/>
              <a:t>24</a:t>
            </a:r>
            <a:r>
              <a:rPr lang="ko-KR" altLang="en-US" dirty="0" smtClean="0"/>
              <a:t>초 여성 </a:t>
            </a:r>
            <a:r>
              <a:rPr lang="en-US" altLang="ko-KR" dirty="0" smtClean="0"/>
              <a:t>3</a:t>
            </a:r>
            <a:r>
              <a:rPr lang="ko-KR" altLang="en-US" dirty="0" smtClean="0"/>
              <a:t>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45744B-0886-455B-98FC-A5BF321F753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16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AB68C-A333-4F9C-9F67-26BEA767356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223B1DB6-38DB-44A2-A844-DC487DFD82D7}" type="slidenum">
              <a:rPr lang="en-US" altLang="ko-KR"/>
              <a:pPr eaLnBrk="1" hangingPunct="1"/>
              <a:t>23</a:t>
            </a:fld>
            <a:endParaRPr lang="en-US" altLang="ko-KR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1908247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0939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95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41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26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57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62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70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60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73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57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491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nhn\바탕 화면\칠판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3514725" y="6135688"/>
            <a:ext cx="22812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latinLnBrk="1" hangingPunct="1">
              <a:lnSpc>
                <a:spcPct val="150000"/>
              </a:lnSpc>
              <a:defRPr/>
            </a:pPr>
            <a:r>
              <a:rPr lang="ko-KR" alt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  <a:cs typeface="휴먼매직체" charset="0"/>
              </a:rPr>
              <a:t>이 문서는 </a:t>
            </a:r>
            <a:r>
              <a:rPr lang="ko-KR" altLang="en-US" sz="8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  <a:cs typeface="휴먼매직체" charset="0"/>
              </a:rPr>
              <a:t>나눔글꼴로</a:t>
            </a:r>
            <a:r>
              <a:rPr lang="ko-KR" alt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  <a:cs typeface="휴먼매직체" charset="0"/>
              </a:rPr>
              <a:t> 작성되었습니다</a:t>
            </a:r>
            <a:r>
              <a:rPr lang="en-US" altLang="ko-KR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나눔고딕" pitchFamily="50" charset="-127"/>
                <a:ea typeface="나눔고딕" pitchFamily="50" charset="-127"/>
                <a:cs typeface="휴먼매직체" charset="0"/>
              </a:rPr>
              <a:t>. </a:t>
            </a:r>
            <a:r>
              <a:rPr lang="ko-KR" altLang="en-US" sz="800" u="sng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휴먼매직체" charset="0"/>
                <a:hlinkClick r:id="rId3"/>
              </a:rPr>
              <a:t>설치하기</a:t>
            </a:r>
            <a:r>
              <a:rPr lang="ko-KR" altLang="en-US" sz="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휴먼매직체" charset="0"/>
                <a:hlinkClick r:id="rId3"/>
              </a:rPr>
              <a:t/>
            </a:r>
            <a:br>
              <a:rPr lang="ko-KR" altLang="en-US" sz="800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  <a:cs typeface="휴먼매직체" charset="0"/>
                <a:hlinkClick r:id="rId3"/>
              </a:rPr>
            </a:br>
            <a:endParaRPr lang="en-US" altLang="ko-KR" sz="800" spc="-20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휴먼매직체" charset="0"/>
            </a:endParaRPr>
          </a:p>
        </p:txBody>
      </p:sp>
      <p:pic>
        <p:nvPicPr>
          <p:cNvPr id="5" name="그림 8" descr="분필타이틀라인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2406650"/>
            <a:ext cx="378142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부제목 2"/>
          <p:cNvSpPr>
            <a:spLocks noGrp="1"/>
          </p:cNvSpPr>
          <p:nvPr>
            <p:ph type="subTitle" idx="1"/>
          </p:nvPr>
        </p:nvSpPr>
        <p:spPr>
          <a:xfrm>
            <a:off x="899592" y="1509936"/>
            <a:ext cx="7632848" cy="1198984"/>
          </a:xfr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4951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날짜 개체 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1C4B7-CAEC-481C-B52C-CD65D090D5A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943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E2980-691A-45FE-8822-3E91D9E4F555}" type="datetimeFigureOut">
              <a:rPr lang="ko-KR" altLang="en-US" smtClean="0"/>
              <a:t>2017. 10. 1.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EDED-6A6B-4455-AB99-4D8455989D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91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8" Type="http://schemas.openxmlformats.org/officeDocument/2006/relationships/image" Target="../media/image19.jpeg"/><Relationship Id="rId9" Type="http://schemas.openxmlformats.org/officeDocument/2006/relationships/image" Target="../media/image20.jpeg"/><Relationship Id="rId10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jpeg"/><Relationship Id="rId12" Type="http://schemas.openxmlformats.org/officeDocument/2006/relationships/image" Target="../media/image36.jpeg"/><Relationship Id="rId13" Type="http://schemas.openxmlformats.org/officeDocument/2006/relationships/image" Target="../media/image37.png"/><Relationship Id="rId14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png"/><Relationship Id="rId8" Type="http://schemas.openxmlformats.org/officeDocument/2006/relationships/image" Target="../media/image32.jpeg"/><Relationship Id="rId9" Type="http://schemas.openxmlformats.org/officeDocument/2006/relationships/image" Target="../media/image33.jpeg"/><Relationship Id="rId10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10287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52413" y="1412875"/>
            <a:ext cx="874871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pc="-150" dirty="0">
                <a:solidFill>
                  <a:schemeClr val="bg1"/>
                </a:solidFill>
                <a:latin typeface="나눔손글씨 펜" pitchFamily="66" charset="-127"/>
                <a:ea typeface="나눔손글씨 펜" pitchFamily="66" charset="-127"/>
                <a:cs typeface="휴먼매직체" charset="0"/>
              </a:rPr>
              <a:t> 함께하는 인권이야기</a:t>
            </a:r>
            <a:endParaRPr kumimoji="0" lang="en-US" altLang="ko-KR" spc="-150" dirty="0">
              <a:solidFill>
                <a:schemeClr val="bg1"/>
              </a:solidFill>
              <a:latin typeface="나눔손글씨 펜" pitchFamily="66" charset="-127"/>
              <a:ea typeface="나눔손글씨 펜" pitchFamily="66" charset="-127"/>
              <a:cs typeface="휴먼매직체" charset="0"/>
            </a:endParaRPr>
          </a:p>
        </p:txBody>
      </p:sp>
      <p:pic>
        <p:nvPicPr>
          <p:cNvPr id="11268" name="그림 7" descr="분필타이틀라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49500"/>
            <a:ext cx="82819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C:\Users\배승천\Downloads\if-the-world-were-a-village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238" y="-4763"/>
            <a:ext cx="10585451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 rot="-583565">
            <a:off x="323850" y="5084763"/>
            <a:ext cx="38163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1pPr>
            <a:lvl2pPr marL="742950" indent="-285750" latinLnBrk="1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2pPr>
            <a:lvl3pPr marL="1143000" indent="-228600" latinLnBrk="1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3pPr>
            <a:lvl4pPr marL="1600200" indent="-228600" latinLnBrk="1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4pPr>
            <a:lvl5pPr marL="2057400" indent="-228600" latinLnBrk="1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dirty="0">
                <a:solidFill>
                  <a:srgbClr val="3C302A"/>
                </a:solidFill>
                <a:latin typeface="나눔바른고딕OTF" charset="0"/>
                <a:ea typeface="휴먼매직체" panose="02030504000101010101" pitchFamily="18" charset="-127"/>
              </a:rPr>
              <a:t>노들 인권센터</a:t>
            </a:r>
            <a:endParaRPr lang="en-US" altLang="ko-KR" sz="2400" dirty="0">
              <a:solidFill>
                <a:schemeClr val="bg1"/>
              </a:solidFill>
              <a:latin typeface="나눔바른고딕OTF" charset="0"/>
              <a:ea typeface="휴먼매직체" panose="02030504000101010101" pitchFamily="18" charset="-127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2400" dirty="0" smtClean="0">
                <a:solidFill>
                  <a:srgbClr val="594740"/>
                </a:solidFill>
                <a:latin typeface="나눔바른고딕OTF" charset="0"/>
                <a:ea typeface="휴먼매직체" panose="02030504000101010101" pitchFamily="18" charset="-127"/>
              </a:rPr>
              <a:t>토토로</a:t>
            </a:r>
            <a:endParaRPr lang="en-US" altLang="ko-KR" sz="2400" dirty="0">
              <a:solidFill>
                <a:srgbClr val="594740"/>
              </a:solidFill>
              <a:latin typeface="나눔바른고딕OTF" charset="0"/>
              <a:ea typeface="휴먼매직체" panose="02030504000101010101" pitchFamily="18" charset="-127"/>
            </a:endParaRPr>
          </a:p>
        </p:txBody>
      </p:sp>
      <p:sp>
        <p:nvSpPr>
          <p:cNvPr id="11271" name="부제목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594740"/>
                </a:solidFill>
                <a:latin typeface="HY나무B" charset="0"/>
              </a:rPr>
              <a:t>함께하는 </a:t>
            </a:r>
            <a:r>
              <a:rPr lang="ko-KR" altLang="en-US" dirty="0" err="1" smtClean="0">
                <a:solidFill>
                  <a:srgbClr val="594740"/>
                </a:solidFill>
                <a:latin typeface="HY나무B" charset="0"/>
              </a:rPr>
              <a:t>인권이야기</a:t>
            </a:r>
            <a:endParaRPr lang="en-US" altLang="ko-KR" dirty="0" smtClean="0">
              <a:solidFill>
                <a:srgbClr val="594740"/>
              </a:solidFill>
              <a:latin typeface="HY나무B" charset="0"/>
            </a:endParaRPr>
          </a:p>
          <a:p>
            <a:endParaRPr lang="ko-KR" altLang="en-US" dirty="0" smtClean="0">
              <a:solidFill>
                <a:srgbClr val="5947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11" descr="분필제목라인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1303338"/>
            <a:ext cx="806767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\\NODL-NAS\photo\0_사진자료\10.윤길중사진\2B6W19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642938" y="4365625"/>
            <a:ext cx="7772400" cy="19431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ko-KR" alt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우리는 </a:t>
            </a:r>
            <a:r>
              <a:rPr lang="ko-KR" altLang="en-US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노들야학에서</a:t>
            </a:r>
            <a:r>
              <a:rPr lang="ko-KR" alt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함께 공부하고 있어요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1000125" y="6165850"/>
            <a:ext cx="7129463" cy="358775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  <a:defRPr/>
            </a:pPr>
            <a:r>
              <a:rPr lang="en-US" altLang="ko-KR" dirty="0"/>
              <a:t>http://h21.hani.co.kr/</a:t>
            </a:r>
            <a:r>
              <a:rPr lang="en-US" altLang="ko-KR" dirty="0" err="1"/>
              <a:t>arti</a:t>
            </a:r>
            <a:r>
              <a:rPr lang="en-US" altLang="ko-KR" dirty="0"/>
              <a:t>/society/</a:t>
            </a:r>
            <a:r>
              <a:rPr lang="en-US" altLang="ko-KR" dirty="0" err="1"/>
              <a:t>society_general</a:t>
            </a:r>
            <a:r>
              <a:rPr lang="en-US" altLang="ko-KR" dirty="0"/>
              <a:t>/36907.html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412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uman nodl\Desktop\노들장애인권센터\강의안\이미지\소수자\9740510dc4fd931ba293acb816b1236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" y="4076621"/>
            <a:ext cx="5851612" cy="278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uman nodl\Desktop\노들장애인권센터\강의안\이미지\소수자\stock-illustration-20436190-senior-couple-wearing-sportswe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656" y="213711"/>
            <a:ext cx="2987824" cy="354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uman nodl\Desktop\노들장애인권센터\강의안\이미지\소수자\Boians_BCDS0114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8996">
            <a:off x="277360" y="442070"/>
            <a:ext cx="1906414" cy="249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uman nodl\Desktop\노들장애인권센터\강의안\이미지\소수자\stock-vector-illustration-of-a-lesbian-couple-dressed-in-wedding-attire-731898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711"/>
            <a:ext cx="2376264" cy="429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human nodl\Desktop\노들장애인권센터\강의안\이미지\소수자\stock-vector-illustration-of-a-gay-couple-dressed-in-wedding-attire-731898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60" y="692696"/>
            <a:ext cx="1640248" cy="537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26023" y="2852936"/>
            <a:ext cx="9166992" cy="1431032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인권이 뭘까</a:t>
            </a:r>
            <a:r>
              <a:rPr lang="en-US" altLang="ko-KR" dirty="0" smtClean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?</a:t>
            </a:r>
            <a:br>
              <a:rPr lang="en-US" altLang="ko-KR" dirty="0" smtClean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</a:br>
            <a:endParaRPr lang="ko-KR" altLang="en-US" dirty="0">
              <a:solidFill>
                <a:schemeClr val="bg1"/>
              </a:solidFill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0982" y="3573016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000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인권은 </a:t>
            </a:r>
            <a:r>
              <a:rPr lang="ko-KR" altLang="en-US" sz="4000" dirty="0" smtClean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모두에게 </a:t>
            </a:r>
            <a:r>
              <a:rPr lang="ko-KR" altLang="en-US" sz="4000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있다</a:t>
            </a:r>
            <a:r>
              <a:rPr lang="en-US" altLang="ko-KR" sz="4000" dirty="0">
                <a:solidFill>
                  <a:schemeClr val="bg1"/>
                </a:solidFill>
                <a:latin typeface="1훈점보맘보 B" panose="02020603020101020101" pitchFamily="18" charset="-127"/>
                <a:ea typeface="1훈점보맘보 B" panose="02020603020101020101" pitchFamily="18" charset="-127"/>
              </a:rPr>
              <a:t>. </a:t>
            </a:r>
            <a:endParaRPr lang="ko-KR" alt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930968" y="3099234"/>
            <a:ext cx="23214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dirty="0" smtClean="0">
                <a:solidFill>
                  <a:srgbClr val="FF0000"/>
                </a:solidFill>
                <a:latin typeface="210 동화책 R" panose="02020603020101020101" pitchFamily="18" charset="-127"/>
                <a:ea typeface="210 동화책 R" panose="02020603020101020101" pitchFamily="18" charset="-127"/>
              </a:rPr>
              <a:t>진</a:t>
            </a:r>
            <a:r>
              <a:rPr lang="ko-KR" altLang="en-US" sz="6600" dirty="0">
                <a:solidFill>
                  <a:srgbClr val="FF0000"/>
                </a:solidFill>
                <a:latin typeface="210 동화책 R" panose="02020603020101020101" pitchFamily="18" charset="-127"/>
                <a:ea typeface="210 동화책 R" panose="02020603020101020101" pitchFamily="18" charset="-127"/>
              </a:rPr>
              <a:t>짜</a:t>
            </a:r>
            <a:r>
              <a:rPr lang="en-US" altLang="ko-KR" sz="6600" dirty="0" smtClean="0">
                <a:solidFill>
                  <a:srgbClr val="FF0000"/>
                </a:solidFill>
                <a:latin typeface="210 동화책 R" panose="02020603020101020101" pitchFamily="18" charset="-127"/>
                <a:ea typeface="210 동화책 R" panose="02020603020101020101" pitchFamily="18" charset="-127"/>
              </a:rPr>
              <a:t>?</a:t>
            </a:r>
            <a:endParaRPr lang="ko-KR" altLang="en-US" sz="6600" dirty="0">
              <a:solidFill>
                <a:srgbClr val="FF0000"/>
              </a:solidFill>
              <a:latin typeface="210 동화책 R" panose="02020603020101020101" pitchFamily="18" charset="-127"/>
              <a:ea typeface="210 동화책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083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flower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00000">
            <a:off x="-252413" y="-531813"/>
            <a:ext cx="6516688" cy="4887913"/>
          </a:xfrm>
          <a:noFill/>
        </p:spPr>
      </p:pic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547813" y="4121150"/>
            <a:ext cx="70580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latinLnBrk="1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1pPr>
            <a:lvl2pPr marL="742950" indent="-285750" latinLnBrk="1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2pPr>
            <a:lvl3pPr marL="1143000" indent="-228600" latinLnBrk="1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3pPr>
            <a:lvl4pPr marL="1600200" indent="-228600" latinLnBrk="1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4pPr>
            <a:lvl5pPr marL="2057400" indent="-228600" latinLnBrk="1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3200" dirty="0">
                <a:solidFill>
                  <a:srgbClr val="009900"/>
                </a:solidFill>
                <a:latin typeface="굴림체" panose="020B0609000101010101" pitchFamily="49" charset="-127"/>
                <a:ea typeface="휴먼매직체" panose="02030504000101010101" pitchFamily="18" charset="-127"/>
              </a:rPr>
              <a:t>“</a:t>
            </a:r>
            <a:r>
              <a:rPr lang="ko-KR" altLang="en-US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우리 모두는 자신이 권리를 가졌다는 걸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알고 태어났습니다</a:t>
            </a:r>
            <a:r>
              <a:rPr lang="en-US" altLang="ko-KR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필요한 것은 그걸 다시 </a:t>
            </a:r>
            <a:r>
              <a:rPr lang="ko-KR" altLang="en-US" sz="3200" dirty="0">
                <a:solidFill>
                  <a:srgbClr val="009900"/>
                </a:solidFill>
                <a:latin typeface="Arial" panose="020B0604020202020204" pitchFamily="34" charset="0"/>
                <a:ea typeface="휴먼매직체" panose="02030504000101010101" pitchFamily="18" charset="-127"/>
              </a:rPr>
              <a:t>‘</a:t>
            </a:r>
            <a:r>
              <a:rPr lang="ko-KR" altLang="en-US" sz="3200" dirty="0" err="1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기억</a:t>
            </a:r>
            <a:r>
              <a:rPr lang="ko-KR" altLang="en-US" sz="3200" dirty="0" err="1">
                <a:solidFill>
                  <a:srgbClr val="009900"/>
                </a:solidFill>
                <a:latin typeface="Arial" panose="020B0604020202020204" pitchFamily="34" charset="0"/>
                <a:ea typeface="휴먼매직체" panose="02030504000101010101" pitchFamily="18" charset="-127"/>
              </a:rPr>
              <a:t>’</a:t>
            </a:r>
            <a:r>
              <a:rPr lang="ko-KR" altLang="en-US" sz="3200" dirty="0" err="1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해내는</a:t>
            </a:r>
            <a:r>
              <a:rPr lang="ko-KR" altLang="en-US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 일일 뿐입니다</a:t>
            </a:r>
            <a:r>
              <a:rPr lang="en-US" altLang="ko-KR" sz="3200" dirty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.</a:t>
            </a:r>
            <a:r>
              <a:rPr lang="en-US" altLang="ko-KR" sz="3200" dirty="0">
                <a:solidFill>
                  <a:srgbClr val="009900"/>
                </a:solidFill>
                <a:latin typeface="Arial" panose="020B0604020202020204" pitchFamily="34" charset="0"/>
                <a:ea typeface="휴먼매직체" panose="02030504000101010101" pitchFamily="18" charset="-127"/>
              </a:rPr>
              <a:t>”</a:t>
            </a:r>
            <a:endParaRPr lang="en-US" altLang="ko-KR" sz="3200" dirty="0">
              <a:solidFill>
                <a:srgbClr val="009900"/>
              </a:solidFill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2400" b="0" dirty="0">
                <a:latin typeface="휴먼매직체" panose="02030504000101010101" pitchFamily="18" charset="-127"/>
                <a:ea typeface="휴먼매직체" panose="02030504000101010101" pitchFamily="18" charset="-127"/>
              </a:rPr>
              <a:t>                             - </a:t>
            </a:r>
            <a:r>
              <a:rPr lang="ko-KR" altLang="en-US" sz="2400" b="0" dirty="0">
                <a:latin typeface="휴먼매직체" panose="02030504000101010101" pitchFamily="18" charset="-127"/>
                <a:ea typeface="휴먼매직체" panose="02030504000101010101" pitchFamily="18" charset="-127"/>
              </a:rPr>
              <a:t>루마니아 인권교육가의 말</a:t>
            </a:r>
          </a:p>
        </p:txBody>
      </p:sp>
    </p:spTree>
    <p:extLst>
      <p:ext uri="{BB962C8B-B14F-4D97-AF65-F5344CB8AC3E}">
        <p14:creationId xmlns:p14="http://schemas.microsoft.com/office/powerpoint/2010/main" val="335273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내용 개체 틀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1428750" y="2571750"/>
            <a:ext cx="6172200" cy="1893888"/>
          </a:xfrm>
          <a:prstGeom prst="rect">
            <a:avLst/>
          </a:prstGeom>
        </p:spPr>
        <p:txBody>
          <a:bodyPr anchor="b"/>
          <a:lstStyle/>
          <a:p>
            <a:pPr algn="ctr" eaLnBrk="1" latinLnBrk="1" hangingPunct="1">
              <a:lnSpc>
                <a:spcPct val="130000"/>
              </a:lnSpc>
              <a:defRPr/>
            </a:pPr>
            <a:r>
              <a:rPr kumimoji="0" lang="ko-KR" altLang="en-US" sz="44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j-cs"/>
              </a:rPr>
              <a:t>인권의 눈으로</a:t>
            </a:r>
            <a:endParaRPr kumimoji="0" lang="en-US" altLang="ko-KR" sz="4400" dirty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+mj-cs"/>
            </a:endParaRPr>
          </a:p>
          <a:p>
            <a:pPr algn="ctr" eaLnBrk="1" latinLnBrk="1" hangingPunct="1">
              <a:lnSpc>
                <a:spcPct val="130000"/>
              </a:lnSpc>
              <a:defRPr/>
            </a:pPr>
            <a:r>
              <a:rPr kumimoji="0" lang="ko-KR" altLang="en-US" sz="44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+mj-cs"/>
              </a:rPr>
              <a:t>세상을 본다는 것</a:t>
            </a:r>
          </a:p>
        </p:txBody>
      </p:sp>
    </p:spTree>
    <p:extLst>
      <p:ext uri="{BB962C8B-B14F-4D97-AF65-F5344CB8AC3E}">
        <p14:creationId xmlns:p14="http://schemas.microsoft.com/office/powerpoint/2010/main" val="15962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uman nodl\Desktop\노들장애인권센터\강의안\이미지\TI000026401_ST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83" y="-201371"/>
            <a:ext cx="9412495" cy="705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uman nodl\Desktop\노들장애인권센터\강의안\이미지\2012082100119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67" y="490983"/>
            <a:ext cx="738802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uman nodl\Desktop\노들장애인권센터\강의안\이미지\SSI_20120919013203_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40" y="4874146"/>
            <a:ext cx="4333875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uman nodl\Desktop\노들장애인권센터\강의안\이미지\20121025000342_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349" y="1433304"/>
            <a:ext cx="9585226" cy="379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human nodl\Desktop\노들장애인권센터\강의안\이미지\imagesCUXAAA1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678" y="911499"/>
            <a:ext cx="4255171" cy="54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human nodl\Desktop\노들장애인권센터\강의안\이미지\imagesYEQ0Z3A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130"/>
            <a:ext cx="5263278" cy="302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human nodl\Desktop\노들장애인권센터\강의안\이미지\1114647_articl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639" y="3506043"/>
            <a:ext cx="6274212" cy="41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human nodl\Desktop\노들장애인권센터\강의안\이미지\untitledfgh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189" y="2038556"/>
            <a:ext cx="3749378" cy="31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human nodl\Desktop\노들장애인권센터\강의안\이미지\cxvzvx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818" y="444537"/>
            <a:ext cx="5553442" cy="32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human nodl\Desktop\노들장애인권센터\강의안\이미지\jangaein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136" y="2038139"/>
            <a:ext cx="6350001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-83449"/>
            <a:ext cx="3180679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ko-KR" alt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점보맘보 B" panose="02020603020101020101" pitchFamily="18" charset="-127"/>
                <a:ea typeface="1훈점보맘보 B" panose="02020603020101020101" pitchFamily="18" charset="-127"/>
              </a:rPr>
              <a:t>시끌벅쩍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점보맘보 B" panose="02020603020101020101" pitchFamily="18" charset="-127"/>
                <a:ea typeface="1훈점보맘보 B" panose="02020603020101020101" pitchFamily="18" charset="-127"/>
              </a:rPr>
              <a:t> 화장실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훈점보맘보 B" panose="02020603020101020101" pitchFamily="18" charset="-127"/>
              <a:ea typeface="1훈점보맘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678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내용 개체 틀 1"/>
          <p:cNvSpPr>
            <a:spLocks noGrp="1"/>
          </p:cNvSpPr>
          <p:nvPr>
            <p:ph/>
          </p:nvPr>
        </p:nvSpPr>
        <p:spPr>
          <a:xfrm rot="274610">
            <a:off x="931113" y="1854486"/>
            <a:ext cx="7570787" cy="2339841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endParaRPr lang="en-US" altLang="ko-KR" sz="9600" dirty="0" smtClean="0">
              <a:solidFill>
                <a:srgbClr val="009900"/>
              </a:solidFill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algn="ctr" eaLnBrk="1" hangingPunct="1">
              <a:buFontTx/>
              <a:buNone/>
            </a:pPr>
            <a:r>
              <a:rPr lang="ko-KR" altLang="en-US" sz="9600" dirty="0" smtClean="0">
                <a:solidFill>
                  <a:srgbClr val="009900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인권의 원칙들</a:t>
            </a:r>
            <a:endParaRPr lang="ko-KR" altLang="en-US" sz="9600" dirty="0" smtClean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621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250825" y="188913"/>
            <a:ext cx="8740775" cy="6445250"/>
            <a:chOff x="113" y="164"/>
            <a:chExt cx="5506" cy="4060"/>
          </a:xfrm>
        </p:grpSpPr>
        <p:pic>
          <p:nvPicPr>
            <p:cNvPr id="45060" name="Picture 3" descr="menu_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64"/>
              <a:ext cx="3334" cy="3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1" name="Picture 4" descr="menu_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890"/>
              <a:ext cx="2648" cy="3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059" name="Rectangle 5"/>
          <p:cNvSpPr>
            <a:spLocks noGrp="1" noChangeArrowheads="1"/>
          </p:cNvSpPr>
          <p:nvPr>
            <p:ph type="title"/>
          </p:nvPr>
        </p:nvSpPr>
        <p:spPr>
          <a:xfrm>
            <a:off x="539750" y="2514600"/>
            <a:ext cx="8229600" cy="1828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ko-KR" altLang="en-US" b="1" dirty="0" smtClean="0">
                <a:solidFill>
                  <a:srgbClr val="7030A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우리가 인권교육을 배우는 이유</a:t>
            </a:r>
          </a:p>
        </p:txBody>
      </p:sp>
    </p:spTree>
    <p:extLst>
      <p:ext uri="{BB962C8B-B14F-4D97-AF65-F5344CB8AC3E}">
        <p14:creationId xmlns:p14="http://schemas.microsoft.com/office/powerpoint/2010/main" val="339211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16"/>
          <p:cNvGrpSpPr>
            <a:grpSpLocks/>
          </p:cNvGrpSpPr>
          <p:nvPr/>
        </p:nvGrpSpPr>
        <p:grpSpPr bwMode="auto">
          <a:xfrm>
            <a:off x="179388" y="188913"/>
            <a:ext cx="8740775" cy="6445250"/>
            <a:chOff x="113" y="164"/>
            <a:chExt cx="5506" cy="4060"/>
          </a:xfrm>
        </p:grpSpPr>
        <p:pic>
          <p:nvPicPr>
            <p:cNvPr id="46084" name="Picture 17" descr="menu_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64"/>
              <a:ext cx="3334" cy="3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5" name="Picture 18" descr="menu_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890"/>
              <a:ext cx="2648" cy="3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3" name="Rectangle 19"/>
          <p:cNvSpPr>
            <a:spLocks noChangeArrowheads="1"/>
          </p:cNvSpPr>
          <p:nvPr/>
        </p:nvSpPr>
        <p:spPr bwMode="auto">
          <a:xfrm>
            <a:off x="0" y="2135188"/>
            <a:ext cx="9144000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1pPr>
            <a:lvl2pPr marL="742950" indent="-285750" latinLnBrk="1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2pPr>
            <a:lvl3pPr marL="1143000" indent="-228600" latinLnBrk="1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3pPr>
            <a:lvl4pPr marL="1600200" indent="-228600" latinLnBrk="1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4pPr>
            <a:lvl5pPr marL="2057400" indent="-228600" latinLnBrk="1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itchFamily="2" charset="0"/>
                <a:ea typeface="HY얕은샘물M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ko-KR" sz="1600" dirty="0">
              <a:latin typeface="-파랑새M" pitchFamily="18" charset="-127"/>
              <a:ea typeface="-파랑새M" pitchFamily="18" charset="-127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ko-KR" sz="3200" dirty="0">
                <a:latin typeface="굴림" panose="020B0600000101010101" pitchFamily="50" charset="-127"/>
                <a:ea typeface="휴먼모음T" panose="02030504000101010101" pitchFamily="18" charset="-127"/>
              </a:rPr>
              <a:t>“</a:t>
            </a: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인권에 대해 배우는 것 자체가 권리이다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무지를 강요하는 것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내버려 두는 것은 인권침해이다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교육은 인권과 자유의 주춧돌이다</a:t>
            </a:r>
            <a:r>
              <a:rPr lang="ko-KR" altLang="en-US" sz="3200" dirty="0">
                <a:latin typeface="굴림" panose="020B0600000101010101" pitchFamily="50" charset="-127"/>
                <a:ea typeface="휴먼모음T" panose="02030504000101010101" pitchFamily="18" charset="-127"/>
              </a:rPr>
              <a:t>”</a:t>
            </a:r>
            <a:endParaRPr lang="ko-KR" altLang="en-US" sz="3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            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유엔 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&lt;</a:t>
            </a: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인권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새로운 약속</a:t>
            </a:r>
            <a:r>
              <a:rPr lang="en-US" altLang="ko-KR" sz="3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r>
              <a:rPr lang="ko-KR" altLang="en-US" sz="3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중에</a:t>
            </a:r>
            <a:endParaRPr lang="ko-KR" altLang="en-US" sz="3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01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1196" y="0"/>
            <a:ext cx="8229600" cy="778098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UN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어린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이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 청소년 권리</a:t>
            </a:r>
            <a:endParaRPr lang="ko-KR" altLang="en-US" dirty="0">
              <a:solidFill>
                <a:schemeClr val="tx2">
                  <a:lumMod val="75000"/>
                </a:schemeClr>
              </a:solidFill>
              <a:latin typeface="1훈검정고무신 R" pitchFamily="18" charset="-127"/>
              <a:ea typeface="1훈검정고무신 R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470794"/>
            <a:ext cx="9144000" cy="4550494"/>
          </a:xfrm>
        </p:spPr>
        <p:txBody>
          <a:bodyPr>
            <a:noAutofit/>
          </a:bodyPr>
          <a:lstStyle/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교육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공부하고 싶은 사람 누구나 공부할</a:t>
            </a:r>
            <a:r>
              <a:rPr lang="en-US" altLang="ko-KR" sz="2900" dirty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차별반대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피부색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,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 나이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,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성별 국적 등 서로의 차이에 상관 없이 평등할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의견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나의 의견을 자유롭게 말하고 존중 받을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종교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나의 종교를 선택할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모임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평화롭게 모임을 만들고 집회를 열 수 있는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endParaRPr lang="ko-KR" altLang="en-US" sz="2900" dirty="0" smtClean="0">
              <a:solidFill>
                <a:srgbClr val="002060"/>
              </a:solidFill>
              <a:latin typeface="1훈검정고무신 R" pitchFamily="18" charset="-127"/>
              <a:ea typeface="1훈검정고무신 R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611560" y="692696"/>
            <a:ext cx="784887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106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1196" y="0"/>
            <a:ext cx="8229600" cy="778098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UN 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어린</a:t>
            </a:r>
            <a:r>
              <a:rPr lang="ko-KR" altLang="en-US" dirty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이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 청소년 권리</a:t>
            </a:r>
            <a:endParaRPr lang="ko-KR" altLang="en-US" dirty="0">
              <a:solidFill>
                <a:schemeClr val="tx2">
                  <a:lumMod val="75000"/>
                </a:schemeClr>
              </a:solidFill>
              <a:latin typeface="1훈검정고무신 R" pitchFamily="18" charset="-127"/>
              <a:ea typeface="1훈검정고무신 R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328592"/>
          </a:xfrm>
        </p:spPr>
        <p:txBody>
          <a:bodyPr>
            <a:noAutofit/>
          </a:bodyPr>
          <a:lstStyle/>
          <a:p>
            <a:endParaRPr lang="en-US" altLang="ko-KR" sz="2900" dirty="0" smtClean="0">
              <a:solidFill>
                <a:srgbClr val="002060"/>
              </a:solidFill>
              <a:latin typeface="1훈검정고무신 R" pitchFamily="18" charset="-127"/>
              <a:ea typeface="1훈검정고무신 R" pitchFamily="18" charset="-127"/>
            </a:endParaRPr>
          </a:p>
          <a:p>
            <a:endParaRPr lang="en-US" altLang="ko-KR" sz="2900" dirty="0">
              <a:solidFill>
                <a:srgbClr val="002060"/>
              </a:solidFill>
              <a:latin typeface="1훈검정고무신 R" pitchFamily="18" charset="-127"/>
              <a:ea typeface="1훈검정고무신 R" pitchFamily="18" charset="-127"/>
            </a:endParaRP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학대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매맞거나 무관심에 상처받지 않을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장애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장애를 가진 사람은 특별한 보살핌과 교육을 받을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놀이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쉴 수 있고 놀이를 할 수 있는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벌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잘못을 하면 벌을 받을 수 있지만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,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몸과 마음에 상처를 주는 벌을 받지 않을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</a:p>
          <a:p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사생활 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- </a:t>
            </a:r>
            <a:r>
              <a:rPr lang="ko-KR" altLang="en-US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나만의 비밀로 하고 싶은 것을 존중 받을 권리</a:t>
            </a:r>
            <a:r>
              <a:rPr lang="en-US" altLang="ko-KR" sz="2900" dirty="0" smtClean="0">
                <a:solidFill>
                  <a:srgbClr val="002060"/>
                </a:solidFill>
                <a:latin typeface="1훈검정고무신 R" pitchFamily="18" charset="-127"/>
                <a:ea typeface="1훈검정고무신 R" pitchFamily="18" charset="-127"/>
              </a:rPr>
              <a:t>.</a:t>
            </a:r>
            <a:endParaRPr lang="ko-KR" altLang="en-US" sz="2900" dirty="0" smtClean="0">
              <a:solidFill>
                <a:srgbClr val="002060"/>
              </a:solidFill>
              <a:latin typeface="1훈검정고무신 R" pitchFamily="18" charset="-127"/>
              <a:ea typeface="1훈검정고무신 R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611560" y="692696"/>
            <a:ext cx="784887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08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63003"/>
            <a:ext cx="8229600" cy="1080120"/>
          </a:xfrm>
        </p:spPr>
        <p:txBody>
          <a:bodyPr>
            <a:noAutofit/>
          </a:bodyPr>
          <a:lstStyle/>
          <a:p>
            <a:r>
              <a:rPr lang="ko-KR" altLang="en-US" sz="3200" dirty="0" smtClean="0">
                <a:solidFill>
                  <a:schemeClr val="accent5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나의 </a:t>
            </a:r>
            <a:r>
              <a:rPr lang="en-US" altLang="ko-KR" sz="3200" dirty="0" smtClean="0">
                <a:solidFill>
                  <a:schemeClr val="accent5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24</a:t>
            </a:r>
            <a:r>
              <a:rPr lang="ko-KR" altLang="en-US" sz="3200" dirty="0" smtClean="0">
                <a:solidFill>
                  <a:schemeClr val="accent5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시</a:t>
            </a:r>
            <a:r>
              <a:rPr lang="en-US" altLang="ko-KR" sz="3200" dirty="0" smtClean="0">
                <a:solidFill>
                  <a:schemeClr val="accent5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  <a:t>. </a:t>
            </a:r>
            <a:br>
              <a:rPr lang="en-US" altLang="ko-KR" sz="3200" dirty="0" smtClean="0">
                <a:solidFill>
                  <a:schemeClr val="accent5">
                    <a:lumMod val="75000"/>
                  </a:schemeClr>
                </a:solidFill>
                <a:latin typeface="1훈검정고무신 R" pitchFamily="18" charset="-127"/>
                <a:ea typeface="1훈검정고무신 R" pitchFamily="18" charset="-127"/>
              </a:rPr>
            </a:br>
            <a:r>
              <a:rPr lang="en-US" altLang="ko-KR" sz="3200" dirty="0" smtClean="0">
                <a:solidFill>
                  <a:srgbClr val="FF3399"/>
                </a:solidFill>
                <a:latin typeface="1훈검정고무신 R" pitchFamily="18" charset="-127"/>
                <a:ea typeface="1훈검정고무신 R" pitchFamily="18" charset="-127"/>
              </a:rPr>
              <a:t>“</a:t>
            </a:r>
            <a:r>
              <a:rPr lang="ko-KR" altLang="en-US" sz="3200" dirty="0" smtClean="0">
                <a:solidFill>
                  <a:srgbClr val="FF3399"/>
                </a:solidFill>
                <a:latin typeface="1훈점보맘보 B" pitchFamily="18" charset="-127"/>
                <a:ea typeface="1훈점보맘보 B" pitchFamily="18" charset="-127"/>
              </a:rPr>
              <a:t>진짜</a:t>
            </a:r>
            <a:r>
              <a:rPr lang="en-US" altLang="ko-KR" sz="3200" dirty="0" smtClean="0">
                <a:solidFill>
                  <a:srgbClr val="FF3399"/>
                </a:solidFill>
                <a:latin typeface="1훈검정고무신 R" pitchFamily="18" charset="-127"/>
                <a:ea typeface="1훈검정고무신 R" pitchFamily="18" charset="-127"/>
              </a:rPr>
              <a:t>”</a:t>
            </a:r>
            <a:r>
              <a:rPr lang="ko-KR" altLang="en-US" sz="3200" dirty="0" smtClean="0">
                <a:solidFill>
                  <a:srgbClr val="FF3399"/>
                </a:solidFill>
                <a:latin typeface="1훈검정고무신 R" pitchFamily="18" charset="-127"/>
                <a:ea typeface="1훈검정고무신 R" pitchFamily="18" charset="-127"/>
              </a:rPr>
              <a:t> </a:t>
            </a:r>
            <a:r>
              <a:rPr lang="ko-KR" altLang="en-US" sz="3200" dirty="0" err="1" smtClean="0">
                <a:solidFill>
                  <a:schemeClr val="accent5">
                    <a:lumMod val="75000"/>
                  </a:schemeClr>
                </a:solidFill>
                <a:latin typeface="1훈점보맘보 B" pitchFamily="18" charset="-127"/>
                <a:ea typeface="1훈점보맘보 B" pitchFamily="18" charset="-127"/>
              </a:rPr>
              <a:t>생활표</a:t>
            </a:r>
            <a:r>
              <a:rPr lang="ko-KR" altLang="en-US" sz="3200" dirty="0" smtClean="0">
                <a:solidFill>
                  <a:schemeClr val="accent5">
                    <a:lumMod val="75000"/>
                  </a:schemeClr>
                </a:solidFill>
                <a:latin typeface="1훈점보맘보 B" pitchFamily="18" charset="-127"/>
                <a:ea typeface="1훈점보맘보 B" pitchFamily="18" charset="-127"/>
              </a:rPr>
              <a:t> 만들기</a:t>
            </a:r>
            <a:endParaRPr lang="ko-KR" altLang="en-US" sz="3200" dirty="0">
              <a:solidFill>
                <a:schemeClr val="accent5">
                  <a:lumMod val="75000"/>
                </a:schemeClr>
              </a:solidFill>
              <a:latin typeface="1훈점보맘보 B" pitchFamily="18" charset="-127"/>
              <a:ea typeface="1훈점보맘보 B" pitchFamily="18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043608" y="1268760"/>
            <a:ext cx="7056784" cy="0"/>
          </a:xfrm>
          <a:prstGeom prst="line">
            <a:avLst/>
          </a:prstGeom>
          <a:ln w="38100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D:\장애인권강의\수락중\수업교재\초등생활표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295650" cy="562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1700808"/>
            <a:ext cx="28985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1훈검정고무신 R" panose="02020603020101020101" pitchFamily="18" charset="-127"/>
                <a:ea typeface="1훈검정고무신 R" panose="02020603020101020101" pitchFamily="18" charset="-127"/>
              </a:rPr>
              <a:t>나를 힘들게 하는 것</a:t>
            </a:r>
            <a:r>
              <a:rPr lang="en-US" altLang="ko-KR" sz="2800" dirty="0" smtClean="0">
                <a:latin typeface="1훈검정고무신 R" panose="02020603020101020101" pitchFamily="18" charset="-127"/>
                <a:ea typeface="1훈검정고무신 R" panose="02020603020101020101" pitchFamily="18" charset="-127"/>
              </a:rPr>
              <a:t>/ </a:t>
            </a:r>
          </a:p>
          <a:p>
            <a:r>
              <a:rPr lang="ko-KR" altLang="en-US" sz="2800" dirty="0" smtClean="0">
                <a:latin typeface="1훈검정고무신 R" panose="02020603020101020101" pitchFamily="18" charset="-127"/>
                <a:ea typeface="1훈검정고무신 R" panose="02020603020101020101" pitchFamily="18" charset="-127"/>
              </a:rPr>
              <a:t>내가 하고 싶은 것</a:t>
            </a:r>
            <a:endParaRPr lang="ko-KR" altLang="en-US" sz="2800" dirty="0">
              <a:latin typeface="1훈검정고무신 R" panose="02020603020101020101" pitchFamily="18" charset="-127"/>
              <a:ea typeface="1훈검정고무신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7390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ko-KR" altLang="en-US" dirty="0" smtClean="0"/>
              <a:t>장애인복지카드가 있는 사람</a:t>
            </a:r>
            <a:r>
              <a:rPr lang="en-US" altLang="ko-KR" dirty="0" smtClean="0"/>
              <a:t>??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 smtClean="0">
                <a:solidFill>
                  <a:srgbClr val="FF0000"/>
                </a:solidFill>
              </a:rPr>
              <a:t>몸이 불편한 사람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dirty="0" smtClean="0">
                <a:solidFill>
                  <a:srgbClr val="00B0F0"/>
                </a:solidFill>
              </a:rPr>
              <a:t>귀가 안 들리는 사람</a:t>
            </a:r>
            <a:endParaRPr lang="en-US" altLang="ko-KR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ko-KR" altLang="en-US" dirty="0" smtClean="0"/>
              <a:t>앞을 못보는 사람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</a:rPr>
              <a:t>의사소통할수 없는 사람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ko-KR" altLang="en-US" dirty="0" smtClean="0">
                <a:solidFill>
                  <a:schemeClr val="tx2"/>
                </a:solidFill>
              </a:rPr>
              <a:t>사람들과 상호작용못하는 사람</a:t>
            </a:r>
            <a:r>
              <a:rPr lang="en-US" altLang="ko-KR" dirty="0" smtClean="0">
                <a:solidFill>
                  <a:schemeClr val="tx2"/>
                </a:solidFill>
              </a:rPr>
              <a:t>????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 algn="r">
              <a:buNone/>
            </a:pPr>
            <a:endParaRPr lang="en-US" altLang="ko-KR" sz="4400" b="1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ko-KR" altLang="en-US" sz="4400" b="1" dirty="0" smtClean="0">
                <a:solidFill>
                  <a:srgbClr val="FF0000"/>
                </a:solidFill>
              </a:rPr>
              <a:t>장애란 무엇일까</a:t>
            </a:r>
            <a:r>
              <a:rPr lang="en-US" altLang="ko-KR" sz="4400" b="1" dirty="0" smtClean="0">
                <a:solidFill>
                  <a:srgbClr val="FF0000"/>
                </a:solidFill>
              </a:rPr>
              <a:t>? </a:t>
            </a:r>
            <a:r>
              <a:rPr lang="ko-KR" altLang="en-US" sz="4400" b="1" dirty="0" smtClean="0">
                <a:solidFill>
                  <a:srgbClr val="FF0000"/>
                </a:solidFill>
              </a:rPr>
              <a:t>장애인이란</a:t>
            </a:r>
            <a:r>
              <a:rPr lang="en-US" altLang="ko-KR" sz="4400" b="1" dirty="0" smtClean="0">
                <a:solidFill>
                  <a:srgbClr val="FF0000"/>
                </a:solidFill>
              </a:rPr>
              <a:t>?</a:t>
            </a:r>
            <a:endParaRPr lang="ko-KR" alt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785938"/>
            <a:ext cx="8229600" cy="257175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solidFill>
                  <a:srgbClr val="FF3399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상상해봐</a:t>
            </a:r>
            <a:r>
              <a:rPr lang="en-US" altLang="ko-KR" sz="6000" b="1" dirty="0" smtClean="0">
                <a:solidFill>
                  <a:srgbClr val="FF3399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!</a:t>
            </a:r>
            <a:br>
              <a:rPr lang="en-US" altLang="ko-KR" sz="6000" b="1" dirty="0" smtClean="0">
                <a:solidFill>
                  <a:srgbClr val="FF3399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</a:br>
            <a:r>
              <a:rPr lang="en-US" altLang="ko-KR" sz="4000" dirty="0" smtClean="0">
                <a:solidFill>
                  <a:srgbClr val="FF3399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/>
            </a:r>
            <a:br>
              <a:rPr lang="en-US" altLang="ko-KR" sz="4000" dirty="0" smtClean="0">
                <a:solidFill>
                  <a:srgbClr val="FF3399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</a:br>
            <a:r>
              <a:rPr lang="ko-KR" altLang="en-US" sz="4000" dirty="0" smtClean="0">
                <a:solidFill>
                  <a:schemeClr val="bg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장애인이 중심인 세상은 </a:t>
            </a:r>
            <a:r>
              <a:rPr lang="en-US" altLang="ko-KR" sz="4000" dirty="0" smtClean="0">
                <a:solidFill>
                  <a:schemeClr val="bg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/>
            </a:r>
            <a:br>
              <a:rPr lang="en-US" altLang="ko-KR" sz="4000" dirty="0" smtClean="0">
                <a:solidFill>
                  <a:schemeClr val="bg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</a:br>
            <a:r>
              <a:rPr lang="ko-KR" altLang="en-US" sz="4000" dirty="0" smtClean="0">
                <a:solidFill>
                  <a:schemeClr val="bg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어떤 모습일까</a:t>
            </a:r>
            <a:r>
              <a:rPr lang="en-US" altLang="ko-KR" sz="4000" dirty="0" smtClean="0">
                <a:solidFill>
                  <a:schemeClr val="bg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90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4834" y="2967335"/>
            <a:ext cx="8229600" cy="1143000"/>
          </a:xfrm>
        </p:spPr>
        <p:txBody>
          <a:bodyPr/>
          <a:lstStyle/>
          <a:p>
            <a:r>
              <a:rPr lang="ko-KR" alt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점보맘보 B" pitchFamily="18" charset="-127"/>
                <a:ea typeface="1훈점보맘보 B" pitchFamily="18" charset="-127"/>
              </a:rPr>
              <a:t>노들장애인야간학</a:t>
            </a:r>
            <a:r>
              <a:rPr lang="ko-KR" alt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점보맘보 B" pitchFamily="18" charset="-127"/>
                <a:ea typeface="1훈점보맘보 B" pitchFamily="18" charset="-127"/>
              </a:rPr>
              <a:t>교</a:t>
            </a:r>
            <a:endParaRPr lang="ko-KR" altLang="en-US" dirty="0">
              <a:solidFill>
                <a:schemeClr val="bg1"/>
              </a:solidFill>
              <a:latin typeface="1훈점보맘보 B" pitchFamily="18" charset="-127"/>
              <a:ea typeface="1훈점보맘보 B" pitchFamily="18" charset="-127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244" y="1196752"/>
            <a:ext cx="3740077" cy="297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장애인권강의\2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4103"/>
            <a:ext cx="4214688" cy="316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장애인권강의\캡처쇼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5" y="4277574"/>
            <a:ext cx="4572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장애인권강의\p1011323_ljs9305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35119"/>
            <a:ext cx="2384226" cy="315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장애인권강의\2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00" y="474103"/>
            <a:ext cx="4124173" cy="309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D:\장애인권강의\모꼬지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785" y="3744359"/>
            <a:ext cx="4738831" cy="293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:\장애인권강의\nodul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362" y="764704"/>
            <a:ext cx="3495675" cy="523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D:\장애인권강의\movie_imageqw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90499"/>
            <a:ext cx="4767220" cy="286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D:\장애인권강의\movie_imag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669" y="560968"/>
            <a:ext cx="3922395" cy="601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ko-KR" alt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human nodl\Desktop\노들장애인권센터\강의안\이미지\NISI20140127_0009277472_web_59_20140127161804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69" y="3794241"/>
            <a:ext cx="47625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human nodl\Desktop\노들장애인권센터\강의안\이미지\캡처ui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121" y="3595509"/>
            <a:ext cx="4384075" cy="319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uman nodl\Desktop\노들장애인권센터\강의안\이미지\NISI20141201_0010403026_web_99_20141202164608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769" y="426316"/>
            <a:ext cx="5082390" cy="314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8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02 -0.06223 L -0.22952 -0.4399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188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장애로 인해 불편함을 겪는 사람</a:t>
            </a:r>
            <a:r>
              <a:rPr lang="en-US" altLang="ko-KR" dirty="0" smtClean="0">
                <a:solidFill>
                  <a:srgbClr val="FF0000"/>
                </a:solidFill>
              </a:rPr>
              <a:t/>
            </a:r>
            <a:br>
              <a:rPr lang="en-US" altLang="ko-KR" dirty="0" smtClean="0">
                <a:solidFill>
                  <a:srgbClr val="FF0000"/>
                </a:solidFill>
              </a:rPr>
            </a:br>
            <a:r>
              <a:rPr lang="en-US" altLang="ko-KR" dirty="0">
                <a:solidFill>
                  <a:srgbClr val="FF0000"/>
                </a:solidFill>
              </a:rPr>
              <a:t/>
            </a:r>
            <a:br>
              <a:rPr lang="en-US" altLang="ko-KR" dirty="0">
                <a:solidFill>
                  <a:srgbClr val="FF0000"/>
                </a:solidFill>
              </a:rPr>
            </a:br>
            <a:r>
              <a:rPr lang="ko-KR" altLang="en-US" dirty="0" smtClean="0">
                <a:solidFill>
                  <a:srgbClr val="FF0000"/>
                </a:solidFill>
              </a:rPr>
              <a:t>사회적인 문제이고 차별과 밀접한 관련이 있다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br>
              <a:rPr lang="en-US" altLang="ko-KR" dirty="0" smtClean="0">
                <a:solidFill>
                  <a:srgbClr val="FF0000"/>
                </a:solidFill>
              </a:rPr>
            </a:b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sz="4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4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4400" b="1" dirty="0" smtClean="0">
                <a:solidFill>
                  <a:srgbClr val="FF0000"/>
                </a:solidFill>
              </a:rPr>
              <a:t>  </a:t>
            </a:r>
            <a:endParaRPr lang="ko-KR" alt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9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sz="4000" b="1" dirty="0" err="1" smtClean="0">
                <a:solidFill>
                  <a:schemeClr val="accent6">
                    <a:lumMod val="50000"/>
                  </a:schemeClr>
                </a:solidFill>
              </a:rPr>
              <a:t>장애인권</a:t>
            </a:r>
            <a:r>
              <a:rPr lang="ko-KR" alt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애니메이션</a:t>
            </a:r>
            <a:endParaRPr lang="ko-KR" alt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158206"/>
            <a:ext cx="6934200" cy="3686175"/>
          </a:xfrm>
        </p:spPr>
      </p:pic>
    </p:spTree>
    <p:extLst>
      <p:ext uri="{BB962C8B-B14F-4D97-AF65-F5344CB8AC3E}">
        <p14:creationId xmlns:p14="http://schemas.microsoft.com/office/powerpoint/2010/main" val="1344415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6000" b="1" dirty="0" smtClean="0">
                <a:solidFill>
                  <a:schemeClr val="accent6">
                    <a:lumMod val="50000"/>
                  </a:schemeClr>
                </a:solidFill>
              </a:rPr>
              <a:t>장애인의 </a:t>
            </a:r>
            <a:r>
              <a:rPr lang="en-US" altLang="ko-KR" sz="6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altLang="ko-KR" sz="6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ko-KR" altLang="en-US" sz="6000" b="1" dirty="0" smtClean="0">
                <a:solidFill>
                  <a:schemeClr val="accent6">
                    <a:lumMod val="50000"/>
                  </a:schemeClr>
                </a:solidFill>
              </a:rPr>
              <a:t>다양한 권리 찾기</a:t>
            </a:r>
            <a:endParaRPr lang="ko-KR" altLang="en-US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여러분이 인권지킴이가 되어주세요</a:t>
            </a:r>
            <a:r>
              <a:rPr lang="en-US" altLang="ko-KR" dirty="0" smtClean="0"/>
              <a:t>!~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5457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ko-KR" altLang="en-US" sz="4800" b="1" dirty="0" smtClean="0"/>
              <a:t>이동권</a:t>
            </a:r>
            <a:endParaRPr lang="ko-KR" altLang="en-US" sz="4800" b="1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4"/>
            <a:ext cx="5801784" cy="5032375"/>
          </a:xfrm>
        </p:spPr>
      </p:pic>
    </p:spTree>
    <p:extLst>
      <p:ext uri="{BB962C8B-B14F-4D97-AF65-F5344CB8AC3E}">
        <p14:creationId xmlns:p14="http://schemas.microsoft.com/office/powerpoint/2010/main" val="3392658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자유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34458"/>
            <a:ext cx="4392488" cy="4067175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98" y="-69271"/>
            <a:ext cx="4745801" cy="42183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5871" y="4432301"/>
            <a:ext cx="63722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tx2"/>
                </a:solidFill>
              </a:rPr>
              <a:t>자유롭게 이동할 수 있는 권리</a:t>
            </a:r>
            <a:endParaRPr lang="en-US" altLang="ko-KR" sz="3600" b="1" dirty="0" smtClean="0">
              <a:solidFill>
                <a:schemeClr val="tx2"/>
              </a:solidFill>
            </a:endParaRPr>
          </a:p>
          <a:p>
            <a:pPr algn="ctr"/>
            <a:endParaRPr lang="en-US" altLang="ko-KR" sz="3600" b="1" dirty="0">
              <a:solidFill>
                <a:schemeClr val="tx2"/>
              </a:solidFill>
            </a:endParaRPr>
          </a:p>
          <a:p>
            <a:pPr algn="r"/>
            <a:r>
              <a:rPr lang="ko-KR" altLang="en-US" sz="3600" b="1" dirty="0" smtClean="0">
                <a:solidFill>
                  <a:schemeClr val="tx2"/>
                </a:solidFill>
              </a:rPr>
              <a:t>나도 여행가고 싶다</a:t>
            </a:r>
            <a:r>
              <a:rPr lang="en-US" altLang="ko-KR" sz="3600" b="1" dirty="0" smtClean="0">
                <a:solidFill>
                  <a:schemeClr val="tx2"/>
                </a:solidFill>
              </a:rPr>
              <a:t>!!</a:t>
            </a:r>
            <a:endParaRPr lang="ko-KR" alt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03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ko-KR" altLang="en-US" sz="4400" b="1" dirty="0" smtClean="0"/>
              <a:t>교육권</a:t>
            </a:r>
            <a:endParaRPr lang="ko-KR" altLang="en-US" sz="44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ko-KR" altLang="en-US" sz="4400" dirty="0" smtClean="0">
                <a:solidFill>
                  <a:srgbClr val="FF0000"/>
                </a:solidFill>
              </a:rPr>
              <a:t>의무교육을 받을 권리</a:t>
            </a:r>
            <a:endParaRPr lang="ko-KR" altLang="en-US" sz="4400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498725"/>
            <a:ext cx="6858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432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476672"/>
            <a:ext cx="7886700" cy="5700291"/>
          </a:xfrm>
        </p:spPr>
        <p:txBody>
          <a:bodyPr/>
          <a:lstStyle/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sz="4000" dirty="0" smtClean="0">
                <a:solidFill>
                  <a:srgbClr val="FF0000"/>
                </a:solidFill>
              </a:rPr>
              <a:t>영상 </a:t>
            </a:r>
            <a:r>
              <a:rPr lang="en-US" altLang="ko-KR" sz="4000" dirty="0" smtClean="0">
                <a:solidFill>
                  <a:srgbClr val="FF0000"/>
                </a:solidFill>
              </a:rPr>
              <a:t>＇</a:t>
            </a:r>
            <a:r>
              <a:rPr lang="ko-KR" altLang="en-US" sz="4000" dirty="0" smtClean="0">
                <a:solidFill>
                  <a:srgbClr val="FF0000"/>
                </a:solidFill>
              </a:rPr>
              <a:t>산 좋고 물 좋은 곳</a:t>
            </a:r>
            <a:r>
              <a:rPr lang="en-US" altLang="ko-KR" sz="4000" dirty="0" smtClean="0">
                <a:solidFill>
                  <a:srgbClr val="FF0000"/>
                </a:solidFill>
              </a:rPr>
              <a:t>’</a:t>
            </a:r>
            <a:br>
              <a:rPr lang="en-US" altLang="ko-KR" sz="4000" dirty="0" smtClean="0">
                <a:solidFill>
                  <a:srgbClr val="FF0000"/>
                </a:solidFill>
              </a:rPr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시설은 어떤 곳일까요</a:t>
            </a:r>
            <a:r>
              <a:rPr lang="en-US" altLang="ko-KR" dirty="0" smtClean="0"/>
              <a:t>?</a:t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시설은 누구를 위한 곳일까요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4581127"/>
            <a:ext cx="7886700" cy="1595835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5510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그림 4" descr="qq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75"/>
            <a:ext cx="9137650" cy="757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내용 개체 틀 4"/>
          <p:cNvSpPr>
            <a:spLocks noGrp="1"/>
          </p:cNvSpPr>
          <p:nvPr>
            <p:ph/>
          </p:nvPr>
        </p:nvSpPr>
        <p:spPr>
          <a:xfrm>
            <a:off x="0" y="0"/>
            <a:ext cx="9144000" cy="260648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None/>
            </a:pPr>
            <a:r>
              <a:rPr lang="en-US" altLang="ko-KR" dirty="0" smtClean="0">
                <a:latin typeface="휴먼아미체" panose="02030504000101010101" pitchFamily="18" charset="-127"/>
                <a:ea typeface="휴먼아미체" panose="02030504000101010101" pitchFamily="18" charset="-127"/>
              </a:rPr>
              <a:t> </a:t>
            </a:r>
            <a:endParaRPr lang="en-US" altLang="ko-KR" sz="2400" dirty="0" smtClean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09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400" b="1" dirty="0" smtClean="0"/>
              <a:t>의사소통권리</a:t>
            </a:r>
            <a:endParaRPr lang="ko-KR" altLang="en-US" sz="44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o-KR" altLang="en-US" sz="3200" b="1" dirty="0" smtClean="0">
                <a:solidFill>
                  <a:schemeClr val="accent6">
                    <a:lumMod val="50000"/>
                  </a:schemeClr>
                </a:solidFill>
              </a:rPr>
              <a:t>스타벅스에서는</a:t>
            </a:r>
            <a:endParaRPr lang="en-US" altLang="ko-KR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ko-KR" altLang="en-US" sz="3200" b="1" dirty="0" smtClean="0">
                <a:solidFill>
                  <a:schemeClr val="accent6">
                    <a:lumMod val="50000"/>
                  </a:schemeClr>
                </a:solidFill>
              </a:rPr>
              <a:t>청각장애인을 위한 서비스가 있다</a:t>
            </a:r>
            <a:r>
              <a:rPr lang="en-US" altLang="ko-KR" sz="32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3284984"/>
            <a:ext cx="6696744" cy="321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93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783954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sz="4400" b="1" dirty="0" smtClean="0"/>
              <a:t>차이가 차별이 되지 않는 세상</a:t>
            </a:r>
            <a:r>
              <a:rPr lang="en-US" altLang="ko-KR" sz="4400" b="1" dirty="0" smtClean="0"/>
              <a:t/>
            </a:r>
            <a:br>
              <a:rPr lang="en-US" altLang="ko-KR" sz="4400" b="1" dirty="0" smtClean="0"/>
            </a:br>
            <a:r>
              <a:rPr lang="en-US" altLang="ko-KR" sz="4400" b="1" dirty="0"/>
              <a:t/>
            </a:r>
            <a:br>
              <a:rPr lang="en-US" altLang="ko-KR" sz="4400" b="1" dirty="0"/>
            </a:br>
            <a:r>
              <a:rPr lang="ko-KR" altLang="en-US" sz="4400" b="1" dirty="0" smtClean="0"/>
              <a:t>우리가 함께 </a:t>
            </a:r>
            <a:r>
              <a:rPr lang="ko-KR" altLang="en-US" sz="4400" b="1" dirty="0" err="1" smtClean="0"/>
              <a:t>만들어가야해요</a:t>
            </a:r>
            <a:r>
              <a:rPr lang="en-US" altLang="ko-KR" sz="4400" b="1" dirty="0" smtClean="0"/>
              <a:t>!!</a:t>
            </a:r>
            <a:r>
              <a:rPr lang="en-US" altLang="ko-KR" sz="4400" b="1" dirty="0"/>
              <a:t/>
            </a:r>
            <a:br>
              <a:rPr lang="en-US" altLang="ko-KR" sz="4400" b="1" dirty="0"/>
            </a:br>
            <a:endParaRPr lang="ko-KR" altLang="en-US" sz="44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6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수업을 정리하며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!~~~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48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1324</TotalTime>
  <Words>315</Words>
  <Application>Microsoft Macintosh PowerPoint</Application>
  <PresentationFormat>화면 슬라이드 쇼(4:3)</PresentationFormat>
  <Paragraphs>85</Paragraphs>
  <Slides>25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44" baseType="lpstr">
      <vt:lpstr>-파랑새M</vt:lpstr>
      <vt:lpstr>1훈검정고무신 R</vt:lpstr>
      <vt:lpstr>1훈점보맘보 B</vt:lpstr>
      <vt:lpstr>210 동화책 R</vt:lpstr>
      <vt:lpstr>굴림</vt:lpstr>
      <vt:lpstr>굴림체</vt:lpstr>
      <vt:lpstr>나눔고딕</vt:lpstr>
      <vt:lpstr>나눔바른고딕OTF</vt:lpstr>
      <vt:lpstr>나눔손글씨 펜</vt:lpstr>
      <vt:lpstr>맑은 고딕</vt:lpstr>
      <vt:lpstr>휴먼둥근헤드라인</vt:lpstr>
      <vt:lpstr>휴먼매직체</vt:lpstr>
      <vt:lpstr>휴먼모음T</vt:lpstr>
      <vt:lpstr>휴먼아미체</vt:lpstr>
      <vt:lpstr>Arial</vt:lpstr>
      <vt:lpstr>HY나무B</vt:lpstr>
      <vt:lpstr>HY엽서M</vt:lpstr>
      <vt:lpstr>Wingdings</vt:lpstr>
      <vt:lpstr>Office 테마</vt:lpstr>
      <vt:lpstr>PowerPoint 프레젠테이션</vt:lpstr>
      <vt:lpstr>우리는 노들야학에서 함께 공부하고 있어요.</vt:lpstr>
      <vt:lpstr>인권이 뭘까? </vt:lpstr>
      <vt:lpstr>PowerPoint 프레젠테이션</vt:lpstr>
      <vt:lpstr>PowerPoint 프레젠테이션</vt:lpstr>
      <vt:lpstr>PowerPoint 프레젠테이션</vt:lpstr>
      <vt:lpstr>PowerPoint 프레젠테이션</vt:lpstr>
      <vt:lpstr>우리가 인권교육을 배우는 이유</vt:lpstr>
      <vt:lpstr>PowerPoint 프레젠테이션</vt:lpstr>
      <vt:lpstr>UN 어린이 청소년 권리</vt:lpstr>
      <vt:lpstr>UN 어린이 청소년 권리</vt:lpstr>
      <vt:lpstr>나의 24시.  “진짜” 생활표 만들기</vt:lpstr>
      <vt:lpstr>장애인복지카드가 있는 사람??</vt:lpstr>
      <vt:lpstr>상상해봐!  장애인이 중심인 세상은  어떤 모습일까?</vt:lpstr>
      <vt:lpstr>노들장애인야간학교</vt:lpstr>
      <vt:lpstr> 장애로 인해 불편함을 겪는 사람  사회적인 문제이고 차별과 밀접한 관련이 있다. </vt:lpstr>
      <vt:lpstr> 장애인권 애니메이션</vt:lpstr>
      <vt:lpstr>장애인의  다양한 권리 찾기</vt:lpstr>
      <vt:lpstr>이동권</vt:lpstr>
      <vt:lpstr>자유</vt:lpstr>
      <vt:lpstr>교육권</vt:lpstr>
      <vt:lpstr>     영상 ＇산 좋고 물 좋은 곳’  - 시설은 어떤 곳일까요? - 시설은 누구를 위한 곳일까요?</vt:lpstr>
      <vt:lpstr>PowerPoint 프레젠테이션</vt:lpstr>
      <vt:lpstr>의사소통권리</vt:lpstr>
      <vt:lpstr>            차이가 차별이 되지 않는 세상  우리가 함께 만들어가야해요!! 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천둥소리 엉뚱 중학교 교안</dc:title>
  <dc:creator>human nodl</dc:creator>
  <cp:lastModifiedBy>배승천</cp:lastModifiedBy>
  <cp:revision>46</cp:revision>
  <dcterms:created xsi:type="dcterms:W3CDTF">2015-02-26T11:01:35Z</dcterms:created>
  <dcterms:modified xsi:type="dcterms:W3CDTF">2017-09-30T17:15:03Z</dcterms:modified>
</cp:coreProperties>
</file>