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8" r:id="rId2"/>
    <p:sldId id="285" r:id="rId3"/>
    <p:sldId id="281" r:id="rId4"/>
    <p:sldId id="327" r:id="rId5"/>
    <p:sldId id="284" r:id="rId6"/>
    <p:sldId id="286" r:id="rId7"/>
    <p:sldId id="287" r:id="rId8"/>
    <p:sldId id="322" r:id="rId9"/>
    <p:sldId id="289" r:id="rId10"/>
    <p:sldId id="296" r:id="rId11"/>
    <p:sldId id="325" r:id="rId12"/>
    <p:sldId id="319" r:id="rId13"/>
    <p:sldId id="312" r:id="rId14"/>
    <p:sldId id="313" r:id="rId15"/>
    <p:sldId id="321" r:id="rId16"/>
    <p:sldId id="328" r:id="rId17"/>
    <p:sldId id="315" r:id="rId18"/>
    <p:sldId id="314" r:id="rId19"/>
    <p:sldId id="320" r:id="rId20"/>
    <p:sldId id="316" r:id="rId21"/>
    <p:sldId id="329" r:id="rId22"/>
    <p:sldId id="317" r:id="rId23"/>
    <p:sldId id="306" r:id="rId24"/>
    <p:sldId id="280" r:id="rId25"/>
  </p:sldIdLst>
  <p:sldSz cx="9144000" cy="6858000" type="screen4x3"/>
  <p:notesSz cx="6807200" cy="9939338"/>
  <p:embeddedFontLst>
    <p:embeddedFont>
      <p:font typeface="나눔고딕 ExtraBold" pitchFamily="50" charset="-127"/>
      <p:bold r:id="rId28"/>
    </p:embeddedFont>
    <p:embeddedFont>
      <p:font typeface="맑은 고딕" pitchFamily="50" charset="-127"/>
      <p:regular r:id="rId29"/>
      <p:bold r:id="rId30"/>
    </p:embeddedFont>
    <p:embeddedFont>
      <p:font typeface="나눔고딕" pitchFamily="50" charset="-127"/>
      <p:regular r:id="rId31"/>
      <p:bold r:id="rId32"/>
    </p:embeddedFont>
    <p:embeddedFont>
      <p:font typeface="Impact" pitchFamily="34" charset="0"/>
      <p:regular r:id="rId33"/>
    </p:embeddedFont>
    <p:embeddedFont>
      <p:font typeface="HY견고딕" pitchFamily="18" charset="-127"/>
      <p:regular r:id="rId34"/>
    </p:embeddedFont>
    <p:embeddedFont>
      <p:font typeface="Tahoma" pitchFamily="34" charset="0"/>
      <p:regular r:id="rId35"/>
      <p:bold r:id="rId36"/>
    </p:embeddedFont>
    <p:embeddedFont>
      <p:font typeface="나눔손글씨 붓" pitchFamily="66" charset="-127"/>
      <p:regular r:id="rId37"/>
    </p:embeddedFont>
    <p:embeddedFont>
      <p:font typeface="다음_Regular" pitchFamily="2" charset="-127"/>
      <p:regular r:id="rId38"/>
    </p:embeddedFont>
    <p:embeddedFont>
      <p:font typeface="한컴바탕" pitchFamily="18" charset="2"/>
      <p:regular r:id="rId39"/>
    </p:embeddedFont>
    <p:embeddedFont>
      <p:font typeface="나눔고딕 Bold" pitchFamily="50" charset="-127"/>
      <p:bold r:id="rId4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1F497D"/>
    <a:srgbClr val="0000FF"/>
    <a:srgbClr val="FFFFCC"/>
    <a:srgbClr val="6DD9FF"/>
    <a:srgbClr val="CC3300"/>
    <a:srgbClr val="FF00FF"/>
    <a:srgbClr val="FF3300"/>
    <a:srgbClr val="DDB111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47" autoAdjust="0"/>
    <p:restoredTop sz="94660"/>
  </p:normalViewPr>
  <p:slideViewPr>
    <p:cSldViewPr>
      <p:cViewPr>
        <p:scale>
          <a:sx n="90" d="100"/>
          <a:sy n="90" d="100"/>
        </p:scale>
        <p:origin x="-810" y="-360"/>
      </p:cViewPr>
      <p:guideLst>
        <p:guide orient="horz" pos="890"/>
        <p:guide orient="horz" pos="3974"/>
        <p:guide pos="340"/>
        <p:guide pos="5511"/>
        <p:guide pos="567"/>
        <p:guide pos="27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eoulcity\&#48148;&#53461;%20&#54868;&#47732;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plotArea>
      <c:layout/>
      <c:doughnutChart>
        <c:varyColors val="1"/>
        <c:ser>
          <c:idx val="0"/>
          <c:order val="0"/>
          <c:explosion val="4"/>
          <c:cat>
            <c:strRef>
              <c:f>Sheet3!$D$7:$I$7</c:f>
              <c:strCache>
                <c:ptCount val="6"/>
                <c:pt idx="0">
                  <c:v>지체</c:v>
                </c:pt>
                <c:pt idx="1">
                  <c:v>기타</c:v>
                </c:pt>
                <c:pt idx="2">
                  <c:v>지적자폐</c:v>
                </c:pt>
                <c:pt idx="3">
                  <c:v>청각</c:v>
                </c:pt>
                <c:pt idx="4">
                  <c:v>시각</c:v>
                </c:pt>
                <c:pt idx="5">
                  <c:v>뇌병변</c:v>
                </c:pt>
              </c:strCache>
            </c:strRef>
          </c:cat>
          <c:val>
            <c:numRef>
              <c:f>Sheet3!$D$8:$I$8</c:f>
              <c:numCache>
                <c:formatCode>General</c:formatCode>
                <c:ptCount val="6"/>
                <c:pt idx="0">
                  <c:v>215</c:v>
                </c:pt>
                <c:pt idx="1">
                  <c:v>39</c:v>
                </c:pt>
                <c:pt idx="2">
                  <c:v>26</c:v>
                </c:pt>
                <c:pt idx="3">
                  <c:v>43</c:v>
                </c:pt>
                <c:pt idx="4">
                  <c:v>43</c:v>
                </c:pt>
                <c:pt idx="5">
                  <c:v>46</c:v>
                </c:pt>
              </c:numCache>
            </c:numRef>
          </c:val>
        </c:ser>
        <c:firstSliceAng val="268"/>
        <c:holeSize val="43"/>
      </c:doughnutChart>
    </c:plotArea>
    <c:plotVisOnly val="1"/>
  </c:chart>
  <c:spPr>
    <a:ln>
      <a:noFill/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825AB-BBA3-4275-9CAE-F1A4A964E087}" type="datetimeFigureOut">
              <a:rPr lang="ko-KR" altLang="en-US" smtClean="0"/>
              <a:pPr/>
              <a:t>2015-12-03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6DD08-4BF4-4AF6-981B-F1A00D5D13A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6280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7CCA3-BDA2-4480-95C3-C7302638E86C}" type="datetimeFigureOut">
              <a:rPr lang="ko-KR" altLang="en-US" smtClean="0"/>
              <a:pPr/>
              <a:t>2015-12-03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B1EE-135D-442B-9376-8D464A1B34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30918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917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917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917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917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6917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6917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407297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0" y="0"/>
            <a:ext cx="9135635" cy="6862323"/>
            <a:chOff x="0" y="0"/>
            <a:chExt cx="9135635" cy="6862323"/>
          </a:xfrm>
        </p:grpSpPr>
        <p:cxnSp>
          <p:nvCxnSpPr>
            <p:cNvPr id="25" name="직선 연결선 24"/>
            <p:cNvCxnSpPr/>
            <p:nvPr userDrawn="1"/>
          </p:nvCxnSpPr>
          <p:spPr>
            <a:xfrm>
              <a:off x="280095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 userDrawn="1"/>
          </p:nvCxnSpPr>
          <p:spPr>
            <a:xfrm>
              <a:off x="3011066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 userDrawn="1"/>
          </p:nvCxnSpPr>
          <p:spPr>
            <a:xfrm>
              <a:off x="3103265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 userDrawn="1"/>
          </p:nvCxnSpPr>
          <p:spPr>
            <a:xfrm>
              <a:off x="6025877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 userDrawn="1"/>
          </p:nvCxnSpPr>
          <p:spPr>
            <a:xfrm>
              <a:off x="6118076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 userDrawn="1"/>
          </p:nvCxnSpPr>
          <p:spPr>
            <a:xfrm>
              <a:off x="8873430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8" name="직선 연결선 2047"/>
            <p:cNvCxnSpPr/>
            <p:nvPr userDrawn="1"/>
          </p:nvCxnSpPr>
          <p:spPr>
            <a:xfrm>
              <a:off x="0" y="279698"/>
              <a:ext cx="9135635" cy="0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49" name="그룹 2048"/>
            <p:cNvGrpSpPr/>
            <p:nvPr userDrawn="1"/>
          </p:nvGrpSpPr>
          <p:grpSpPr>
            <a:xfrm>
              <a:off x="0" y="1628800"/>
              <a:ext cx="9135635" cy="81533"/>
              <a:chOff x="0" y="1628800"/>
              <a:chExt cx="9135635" cy="81533"/>
            </a:xfrm>
          </p:grpSpPr>
          <p:cxnSp>
            <p:nvCxnSpPr>
              <p:cNvPr id="34" name="직선 연결선 33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그룹 36"/>
            <p:cNvGrpSpPr/>
            <p:nvPr userDrawn="1"/>
          </p:nvGrpSpPr>
          <p:grpSpPr>
            <a:xfrm>
              <a:off x="0" y="3347467"/>
              <a:ext cx="9135635" cy="81533"/>
              <a:chOff x="0" y="1628800"/>
              <a:chExt cx="9135635" cy="81533"/>
            </a:xfrm>
          </p:grpSpPr>
          <p:cxnSp>
            <p:nvCxnSpPr>
              <p:cNvPr id="38" name="직선 연결선 37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 userDrawn="1"/>
          </p:nvGrpSpPr>
          <p:grpSpPr>
            <a:xfrm>
              <a:off x="0" y="5056609"/>
              <a:ext cx="9135635" cy="81533"/>
              <a:chOff x="0" y="1628800"/>
              <a:chExt cx="9135635" cy="81533"/>
            </a:xfrm>
          </p:grpSpPr>
          <p:cxnSp>
            <p:nvCxnSpPr>
              <p:cNvPr id="41" name="직선 연결선 40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직선 연결선 45"/>
            <p:cNvCxnSpPr/>
            <p:nvPr userDrawn="1"/>
          </p:nvCxnSpPr>
          <p:spPr>
            <a:xfrm>
              <a:off x="0" y="6597352"/>
              <a:ext cx="9135635" cy="0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261665" y="1465734"/>
            <a:ext cx="7478688" cy="10081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8500"/>
              </a:lnSpc>
              <a:buNone/>
              <a:defRPr sz="550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US" altLang="ko-KR" dirty="0" smtClean="0"/>
              <a:t>Index</a:t>
            </a:r>
            <a:endParaRPr lang="ko-KR" altLang="en-US" dirty="0" smtClean="0"/>
          </a:p>
        </p:txBody>
      </p:sp>
      <p:sp>
        <p:nvSpPr>
          <p:cNvPr id="44" name="직사각형 43"/>
          <p:cNvSpPr/>
          <p:nvPr userDrawn="1"/>
        </p:nvSpPr>
        <p:spPr>
          <a:xfrm rot="10800000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96674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280095" y="2477294"/>
            <a:ext cx="10296525" cy="280905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8000"/>
              </a:lnSpc>
              <a:buNone/>
              <a:defRPr sz="10000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US" altLang="ko-KR" dirty="0" smtClean="0"/>
              <a:t>THANK YOU</a:t>
            </a:r>
          </a:p>
          <a:p>
            <a:pPr lvl="0"/>
            <a:r>
              <a:rPr lang="en-US" altLang="ko-KR" dirty="0" smtClean="0"/>
              <a:t>FOR YOUR TIME</a:t>
            </a:r>
            <a:endParaRPr lang="ko-KR" altLang="en-US" dirty="0" smtClean="0"/>
          </a:p>
        </p:txBody>
      </p:sp>
      <p:sp>
        <p:nvSpPr>
          <p:cNvPr id="7" name="직사각형 6"/>
          <p:cNvSpPr/>
          <p:nvPr userDrawn="1"/>
        </p:nvSpPr>
        <p:spPr>
          <a:xfrm rot="10800000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8628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 userDrawn="1"/>
        </p:nvGrpSpPr>
        <p:grpSpPr>
          <a:xfrm>
            <a:off x="0" y="0"/>
            <a:ext cx="9135635" cy="6862323"/>
            <a:chOff x="0" y="0"/>
            <a:chExt cx="9135635" cy="6862323"/>
          </a:xfrm>
        </p:grpSpPr>
        <p:cxnSp>
          <p:nvCxnSpPr>
            <p:cNvPr id="25" name="직선 연결선 24"/>
            <p:cNvCxnSpPr/>
            <p:nvPr userDrawn="1"/>
          </p:nvCxnSpPr>
          <p:spPr>
            <a:xfrm>
              <a:off x="280095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 userDrawn="1"/>
          </p:nvCxnSpPr>
          <p:spPr>
            <a:xfrm>
              <a:off x="3011066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 userDrawn="1"/>
          </p:nvCxnSpPr>
          <p:spPr>
            <a:xfrm>
              <a:off x="3103265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/>
            <p:cNvCxnSpPr/>
            <p:nvPr userDrawn="1"/>
          </p:nvCxnSpPr>
          <p:spPr>
            <a:xfrm>
              <a:off x="6025877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/>
            <p:cNvCxnSpPr/>
            <p:nvPr userDrawn="1"/>
          </p:nvCxnSpPr>
          <p:spPr>
            <a:xfrm>
              <a:off x="6118076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 userDrawn="1"/>
          </p:nvCxnSpPr>
          <p:spPr>
            <a:xfrm>
              <a:off x="8873430" y="0"/>
              <a:ext cx="0" cy="6862323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8" name="직선 연결선 2047"/>
            <p:cNvCxnSpPr/>
            <p:nvPr userDrawn="1"/>
          </p:nvCxnSpPr>
          <p:spPr>
            <a:xfrm>
              <a:off x="0" y="279698"/>
              <a:ext cx="9135635" cy="0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49" name="그룹 2048"/>
            <p:cNvGrpSpPr/>
            <p:nvPr userDrawn="1"/>
          </p:nvGrpSpPr>
          <p:grpSpPr>
            <a:xfrm>
              <a:off x="0" y="1628800"/>
              <a:ext cx="9135635" cy="81533"/>
              <a:chOff x="0" y="1628800"/>
              <a:chExt cx="9135635" cy="81533"/>
            </a:xfrm>
          </p:grpSpPr>
          <p:cxnSp>
            <p:nvCxnSpPr>
              <p:cNvPr id="34" name="직선 연결선 33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직선 연결선 34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그룹 36"/>
            <p:cNvGrpSpPr/>
            <p:nvPr userDrawn="1"/>
          </p:nvGrpSpPr>
          <p:grpSpPr>
            <a:xfrm>
              <a:off x="0" y="3347467"/>
              <a:ext cx="9135635" cy="81533"/>
              <a:chOff x="0" y="1628800"/>
              <a:chExt cx="9135635" cy="81533"/>
            </a:xfrm>
          </p:grpSpPr>
          <p:cxnSp>
            <p:nvCxnSpPr>
              <p:cNvPr id="38" name="직선 연결선 37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 userDrawn="1"/>
          </p:nvGrpSpPr>
          <p:grpSpPr>
            <a:xfrm>
              <a:off x="0" y="5056609"/>
              <a:ext cx="9135635" cy="81533"/>
              <a:chOff x="0" y="1628800"/>
              <a:chExt cx="9135635" cy="81533"/>
            </a:xfrm>
          </p:grpSpPr>
          <p:cxnSp>
            <p:nvCxnSpPr>
              <p:cNvPr id="41" name="직선 연결선 40"/>
              <p:cNvCxnSpPr/>
              <p:nvPr userDrawn="1"/>
            </p:nvCxnSpPr>
            <p:spPr>
              <a:xfrm>
                <a:off x="0" y="1628800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 userDrawn="1"/>
            </p:nvCxnSpPr>
            <p:spPr>
              <a:xfrm>
                <a:off x="0" y="1710333"/>
                <a:ext cx="9135635" cy="0"/>
              </a:xfrm>
              <a:prstGeom prst="line">
                <a:avLst/>
              </a:prstGeom>
              <a:ln>
                <a:solidFill>
                  <a:srgbClr val="A29092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직선 연결선 45"/>
            <p:cNvCxnSpPr/>
            <p:nvPr userDrawn="1"/>
          </p:nvCxnSpPr>
          <p:spPr>
            <a:xfrm>
              <a:off x="0" y="6597352"/>
              <a:ext cx="9135635" cy="0"/>
            </a:xfrm>
            <a:prstGeom prst="line">
              <a:avLst/>
            </a:prstGeom>
            <a:ln>
              <a:solidFill>
                <a:srgbClr val="A29092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텍스트 개체 틀 4"/>
          <p:cNvSpPr>
            <a:spLocks noGrp="1"/>
          </p:cNvSpPr>
          <p:nvPr>
            <p:ph type="body" sz="quarter" idx="10" hasCustomPrompt="1"/>
          </p:nvPr>
        </p:nvSpPr>
        <p:spPr>
          <a:xfrm>
            <a:off x="261665" y="345050"/>
            <a:ext cx="7478688" cy="523106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600"/>
              </a:lnSpc>
              <a:buNone/>
              <a:defRPr sz="2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 smtClean="0"/>
              <a:t>Presentation</a:t>
            </a:r>
          </a:p>
          <a:p>
            <a:pPr lvl="0"/>
            <a:r>
              <a:rPr lang="en-US" altLang="ko-KR" dirty="0" smtClean="0"/>
              <a:t>Subtitle</a:t>
            </a:r>
            <a:endParaRPr lang="ko-KR" altLang="en-US" dirty="0" smtClean="0"/>
          </a:p>
        </p:txBody>
      </p:sp>
      <p:sp>
        <p:nvSpPr>
          <p:cNvPr id="36" name="직사각형 35"/>
          <p:cNvSpPr/>
          <p:nvPr userDrawn="1"/>
        </p:nvSpPr>
        <p:spPr>
          <a:xfrm rot="10800000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79735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 rot="10800000"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1768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7" r:id="rId3"/>
    <p:sldLayoutId id="2147483658" r:id="rId4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3.png"/><Relationship Id="rId7" Type="http://schemas.openxmlformats.org/officeDocument/2006/relationships/image" Target="../media/image1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google.co.kr/url?sa=i&amp;rct=j&amp;q=&amp;esrc=s&amp;source=images&amp;cd=&amp;cad=rja&amp;uact=8&amp;ved=0ahUKEwj3xK_Z763JAhWIppQKHSm-AgQQjRwIBw&amp;url=http://elenire.com/bbs/board.php?bo_table=support_1&amp;sca=%BE%C6%B1%E2%B6%EC&amp;psig=AFQjCNER-CMg5Q72lR8AZ4nFEjbD1X_t_Q&amp;ust=1448619738211886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hyperlink" Target="http://www.google.co.kr/url?sa=i&amp;rct=j&amp;q=&amp;esrc=s&amp;source=images&amp;cd=&amp;cad=rja&amp;uact=8&amp;ved=0ahUKEwjD8Pmqzq3JAhUCnZQKHXb5BE8QjRwIBw&amp;url=http://www.sptoday.com/bbs/board.php?bo_table=article&amp;wr_id=46372&amp;sca=%C1%B6%B8%ED/LED&amp;p=1&amp;psig=AFQjCNGa1BWg_153t_ooyu5uTiRnLQ0vXw&amp;ust=1448610888369138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eg"/><Relationship Id="rId4" Type="http://schemas.openxmlformats.org/officeDocument/2006/relationships/hyperlink" Target="http://www.google.co.kr/url?sa=i&amp;rct=j&amp;q=&amp;esrc=s&amp;source=images&amp;cd=&amp;cad=rja&amp;uact=8&amp;ved=0ahUKEwiY7rOI17zJAhUFo5QKHVpcBA4QjRwIBw&amp;url=http://www.slstone.net/page_VuoV53&amp;psig=AFQjCNHgAo6pIBA2SzuB20BlKoZMoRVlUw&amp;ust=1449128638856923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4294967295"/>
          </p:nvPr>
        </p:nvSpPr>
        <p:spPr>
          <a:xfrm>
            <a:off x="-539949" y="2309191"/>
            <a:ext cx="10296525" cy="1335833"/>
          </a:xfrm>
          <a:prstGeom prst="rect">
            <a:avLst/>
          </a:prstGeom>
        </p:spPr>
        <p:txBody>
          <a:bodyPr/>
          <a:lstStyle/>
          <a:p>
            <a:pPr lvl="0" algn="ctr">
              <a:buNone/>
            </a:pPr>
            <a:r>
              <a:rPr lang="ko-KR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서울시</a:t>
            </a:r>
            <a:r>
              <a:rPr lang="en-US" altLang="ko-KR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선언 및 실천계획 </a:t>
            </a:r>
            <a:endParaRPr lang="ko-KR" alt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3936706"/>
            <a:ext cx="180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2015.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12.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3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8033" y="5072074"/>
            <a:ext cx="5566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서울특별시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algn="ctr"/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장애인 이동권 증진 민관합동 </a:t>
            </a:r>
            <a:r>
              <a:rPr lang="en-US" altLang="ko-K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T/F)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7" name="Picture 3" descr="D:\M_15업무폴더\♬장애인 이동권 증진에 관한 기자회견\iseoulu\151124_I.SEOUL.U_logo_영문기본형\151124_I.SEOUL.U_logo_영문기본형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85728"/>
            <a:ext cx="1641459" cy="258146"/>
          </a:xfrm>
          <a:prstGeom prst="rect">
            <a:avLst/>
          </a:prstGeom>
          <a:noFill/>
        </p:spPr>
      </p:pic>
      <p:sp>
        <p:nvSpPr>
          <p:cNvPr id="25" name="직사각형 24"/>
          <p:cNvSpPr/>
          <p:nvPr/>
        </p:nvSpPr>
        <p:spPr>
          <a:xfrm>
            <a:off x="0" y="1635410"/>
            <a:ext cx="9144000" cy="500066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474253" y="1635926"/>
            <a:ext cx="61468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o-KR" alt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나눔고딕" pitchFamily="50" charset="-127"/>
                <a:ea typeface="나눔고딕" pitchFamily="50" charset="-127"/>
              </a:rPr>
              <a:t>장애인 이동권 증진을 위한</a:t>
            </a:r>
            <a:endParaRPr lang="ko-KR" altLang="en-US" sz="2400" b="1" dirty="0">
              <a:solidFill>
                <a:schemeClr val="accent5">
                  <a:lumMod val="20000"/>
                  <a:lumOff val="8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285784" y="3357562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915" name="Picture 3" descr="C:\Users\서울시청\Desktop\symbol_bi3_pic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05" t="8571" r="7051" b="48571"/>
          <a:stretch>
            <a:fillRect/>
          </a:stretch>
        </p:blipFill>
        <p:spPr bwMode="auto">
          <a:xfrm>
            <a:off x="223807" y="174120"/>
            <a:ext cx="1571636" cy="4783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2859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642910" y="0"/>
            <a:ext cx="2643206" cy="785794"/>
          </a:xfrm>
        </p:spPr>
        <p:txBody>
          <a:bodyPr/>
          <a:lstStyle/>
          <a:p>
            <a:pPr lvl="0"/>
            <a:r>
              <a:rPr lang="ko-KR" altLang="en-US" sz="4000" dirty="0" smtClean="0">
                <a:solidFill>
                  <a:schemeClr val="accent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차 </a:t>
            </a:r>
            <a:r>
              <a:rPr lang="ko-KR" altLang="en-US" sz="4000" dirty="0" err="1" smtClean="0">
                <a:solidFill>
                  <a:schemeClr val="accent1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례</a:t>
            </a:r>
            <a:r>
              <a:rPr lang="ko-KR" altLang="en-US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ko-KR" alt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-285784" y="1000108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직선 연결선 38"/>
          <p:cNvCxnSpPr>
            <a:stCxn id="47" idx="3"/>
            <a:endCxn id="60" idx="1"/>
          </p:cNvCxnSpPr>
          <p:nvPr/>
        </p:nvCxnSpPr>
        <p:spPr>
          <a:xfrm>
            <a:off x="3275856" y="1851949"/>
            <a:ext cx="4134172" cy="376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>
            <a:stCxn id="56" idx="3"/>
            <a:endCxn id="61" idx="1"/>
          </p:cNvCxnSpPr>
          <p:nvPr/>
        </p:nvCxnSpPr>
        <p:spPr>
          <a:xfrm>
            <a:off x="3275856" y="2585008"/>
            <a:ext cx="4134172" cy="13064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>
            <a:stCxn id="57" idx="3"/>
            <a:endCxn id="62" idx="1"/>
          </p:cNvCxnSpPr>
          <p:nvPr/>
        </p:nvCxnSpPr>
        <p:spPr>
          <a:xfrm>
            <a:off x="3275856" y="3313368"/>
            <a:ext cx="4134172" cy="6852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>
            <a:stCxn id="59" idx="3"/>
            <a:endCxn id="64" idx="1"/>
          </p:cNvCxnSpPr>
          <p:nvPr/>
        </p:nvCxnSpPr>
        <p:spPr>
          <a:xfrm flipV="1">
            <a:off x="3275856" y="5604068"/>
            <a:ext cx="4134172" cy="4636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>
            <a:stCxn id="58" idx="3"/>
            <a:endCxn id="63" idx="1"/>
          </p:cNvCxnSpPr>
          <p:nvPr/>
        </p:nvCxnSpPr>
        <p:spPr>
          <a:xfrm>
            <a:off x="4139952" y="4886944"/>
            <a:ext cx="3270076" cy="1719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43050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359992" y="1643050"/>
            <a:ext cx="1915864" cy="4177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Ⅰ. 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추진배경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pic>
        <p:nvPicPr>
          <p:cNvPr id="48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74202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53136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373216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359992" y="2389088"/>
            <a:ext cx="1915864" cy="3918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Ⅱ. 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추진체계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59992" y="3125727"/>
            <a:ext cx="1915864" cy="3752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Ⅲ. 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추진경과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59992" y="4688703"/>
            <a:ext cx="2779960" cy="3964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Ⅴ. 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분야별 사업계획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57290" y="5412144"/>
            <a:ext cx="1918566" cy="3931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Ⅵ. 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소요예산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410028" y="165227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10028" y="2398017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6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410028" y="3120165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7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410028" y="4688608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10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410028" y="5404013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21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65" name="직선 연결선 64"/>
          <p:cNvCxnSpPr>
            <a:stCxn id="67" idx="3"/>
            <a:endCxn id="68" idx="1"/>
          </p:cNvCxnSpPr>
          <p:nvPr/>
        </p:nvCxnSpPr>
        <p:spPr>
          <a:xfrm>
            <a:off x="3923928" y="4088705"/>
            <a:ext cx="3490639" cy="519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163" y="3848747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/>
          <p:cNvSpPr txBox="1"/>
          <p:nvPr/>
        </p:nvSpPr>
        <p:spPr>
          <a:xfrm>
            <a:off x="1364531" y="3884314"/>
            <a:ext cx="2559397" cy="4087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dirty="0" smtClean="0">
                <a:latin typeface="나눔고딕 ExtraBold" charset="-127"/>
                <a:ea typeface="나눔고딕 ExtraBold" charset="-127"/>
                <a:cs typeface="Arial" pitchFamily="34" charset="0"/>
              </a:rPr>
              <a:t>Ⅳ.  </a:t>
            </a:r>
            <a:r>
              <a:rPr kumimoji="1" lang="ko-KR" altLang="en-US" sz="2400" dirty="0" smtClean="0">
                <a:latin typeface="나눔고딕 ExtraBold" charset="-127"/>
                <a:ea typeface="나눔고딕 ExtraBold" charset="-127"/>
                <a:cs typeface="Arial" pitchFamily="34" charset="0"/>
              </a:rPr>
              <a:t>서울시 선언문</a:t>
            </a:r>
            <a:endParaRPr lang="ko-KR" altLang="en-US" sz="2400" dirty="0"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414567" y="3889169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9</a:t>
            </a:r>
            <a:endParaRPr lang="ko-KR" alt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34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세로로 말린 두루마리 모양 17"/>
          <p:cNvSpPr/>
          <p:nvPr/>
        </p:nvSpPr>
        <p:spPr>
          <a:xfrm rot="10800000">
            <a:off x="357158" y="1714488"/>
            <a:ext cx="4500594" cy="4286280"/>
          </a:xfrm>
          <a:prstGeom prst="verticalScroll">
            <a:avLst/>
          </a:prstGeom>
          <a:gradFill>
            <a:gsLst>
              <a:gs pos="0">
                <a:schemeClr val="tx2">
                  <a:lumMod val="75000"/>
                  <a:alpha val="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0" name="직선 연결선 89"/>
          <p:cNvCxnSpPr/>
          <p:nvPr/>
        </p:nvCxnSpPr>
        <p:spPr>
          <a:xfrm flipV="1">
            <a:off x="1275654" y="2142187"/>
            <a:ext cx="0" cy="2736304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>
            <a:off x="1278294" y="4887822"/>
            <a:ext cx="280831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8596" y="785794"/>
            <a:ext cx="3000396" cy="449878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서울시  등록 장애인  현황</a:t>
            </a:r>
            <a:endParaRPr lang="en-US" altLang="ko-K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4" name="세로로 말린 두루마리 모양 23"/>
          <p:cNvSpPr/>
          <p:nvPr/>
        </p:nvSpPr>
        <p:spPr>
          <a:xfrm rot="10800000">
            <a:off x="4629464" y="1714488"/>
            <a:ext cx="4371692" cy="4286280"/>
          </a:xfrm>
          <a:prstGeom prst="verticalScroll">
            <a:avLst/>
          </a:prstGeom>
          <a:gradFill>
            <a:gsLst>
              <a:gs pos="0">
                <a:schemeClr val="tx2">
                  <a:lumMod val="75000"/>
                  <a:alpha val="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6" name="그룹 65"/>
          <p:cNvGrpSpPr/>
          <p:nvPr/>
        </p:nvGrpSpPr>
        <p:grpSpPr>
          <a:xfrm>
            <a:off x="889123" y="1656793"/>
            <a:ext cx="3466853" cy="3508352"/>
            <a:chOff x="848544" y="1671080"/>
            <a:chExt cx="4307233" cy="4729191"/>
          </a:xfrm>
        </p:grpSpPr>
        <p:sp>
          <p:nvSpPr>
            <p:cNvPr id="33" name="TextBox 32"/>
            <p:cNvSpPr txBox="1"/>
            <p:nvPr/>
          </p:nvSpPr>
          <p:spPr>
            <a:xfrm>
              <a:off x="852495" y="5199003"/>
              <a:ext cx="460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10</a:t>
              </a:r>
              <a:r>
                <a:rPr lang="ko-KR" altLang="en-US" sz="1000" b="1" dirty="0" smtClean="0">
                  <a:latin typeface="+mj-ea"/>
                  <a:ea typeface="+mj-ea"/>
                </a:rPr>
                <a:t>만</a:t>
              </a:r>
              <a:endParaRPr lang="en-US" altLang="ko-KR" sz="1000" b="1" dirty="0" smtClean="0">
                <a:latin typeface="+mj-ea"/>
                <a:ea typeface="+mj-ea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04668" y="4059981"/>
              <a:ext cx="712053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 dirty="0" smtClean="0">
                  <a:latin typeface="+mj-ea"/>
                  <a:ea typeface="+mj-ea"/>
                </a:rPr>
                <a:t>189</a:t>
              </a:r>
              <a:r>
                <a:rPr lang="ko-KR" altLang="en-US" sz="1100" b="1" dirty="0" smtClean="0">
                  <a:latin typeface="+mj-ea"/>
                  <a:ea typeface="+mj-ea"/>
                </a:rPr>
                <a:t>천명</a:t>
              </a:r>
              <a:endParaRPr lang="en-US" altLang="ko-KR" sz="1100" b="1" dirty="0" smtClean="0">
                <a:latin typeface="+mj-ea"/>
                <a:ea typeface="+mj-ea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1289884" y="5280536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1289876" y="4594364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1299409" y="3859426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1299401" y="3120296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52495" y="4501684"/>
              <a:ext cx="460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</a:t>
              </a:r>
              <a:r>
                <a:rPr lang="ko-KR" altLang="en-US" sz="1000" b="1" dirty="0" smtClean="0">
                  <a:latin typeface="+mj-ea"/>
                  <a:ea typeface="+mj-ea"/>
                </a:rPr>
                <a:t>만</a:t>
              </a:r>
              <a:endParaRPr lang="en-US" altLang="ko-KR" sz="1000" b="1" dirty="0" smtClean="0">
                <a:latin typeface="+mj-ea"/>
                <a:ea typeface="+mj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48544" y="3768368"/>
              <a:ext cx="460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30</a:t>
              </a:r>
              <a:r>
                <a:rPr lang="ko-KR" altLang="en-US" sz="1000" b="1" dirty="0" smtClean="0">
                  <a:latin typeface="+mj-ea"/>
                  <a:ea typeface="+mj-ea"/>
                </a:rPr>
                <a:t>만</a:t>
              </a:r>
              <a:endParaRPr lang="en-US" altLang="ko-KR" sz="1000" b="1" dirty="0" smtClean="0">
                <a:latin typeface="+mj-ea"/>
                <a:ea typeface="+mj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58069" y="3038763"/>
              <a:ext cx="460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40</a:t>
              </a:r>
              <a:r>
                <a:rPr lang="ko-KR" altLang="en-US" sz="1000" b="1" dirty="0" smtClean="0">
                  <a:latin typeface="+mj-ea"/>
                  <a:ea typeface="+mj-ea"/>
                </a:rPr>
                <a:t>만</a:t>
              </a:r>
              <a:endParaRPr lang="en-US" altLang="ko-KR" sz="1000" b="1" dirty="0" smtClean="0">
                <a:latin typeface="+mj-ea"/>
                <a:ea typeface="+mj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97667" y="2037742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(</a:t>
              </a:r>
              <a:r>
                <a:rPr lang="ko-KR" altLang="en-US" sz="1000" b="1" dirty="0" smtClean="0">
                  <a:latin typeface="+mj-ea"/>
                  <a:ea typeface="+mj-ea"/>
                </a:rPr>
                <a:t>명</a:t>
              </a:r>
              <a:r>
                <a:rPr lang="en-US" altLang="ko-KR" sz="1000" b="1" dirty="0" smtClean="0"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49069" y="6030813"/>
              <a:ext cx="2584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0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544481" y="6063099"/>
              <a:ext cx="4796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2001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85444" y="6063099"/>
              <a:ext cx="4796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2003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90972" y="6063099"/>
              <a:ext cx="4796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2007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81597" y="6068370"/>
              <a:ext cx="595879" cy="33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2014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625372" y="6082219"/>
              <a:ext cx="4058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(</a:t>
              </a:r>
              <a:r>
                <a:rPr lang="ko-KR" altLang="en-US" sz="1000" b="1" dirty="0" smtClean="0">
                  <a:latin typeface="+mj-ea"/>
                  <a:ea typeface="+mj-ea"/>
                </a:rPr>
                <a:t>년</a:t>
              </a:r>
              <a:r>
                <a:rPr lang="en-US" altLang="ko-KR" sz="1000" b="1" dirty="0" smtClean="0"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69683" y="3193307"/>
              <a:ext cx="712053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 dirty="0" smtClean="0">
                  <a:latin typeface="+mj-ea"/>
                  <a:ea typeface="+mj-ea"/>
                </a:rPr>
                <a:t>267</a:t>
              </a:r>
              <a:r>
                <a:rPr lang="ko-KR" altLang="en-US" sz="1100" b="1" dirty="0" smtClean="0">
                  <a:latin typeface="+mj-ea"/>
                  <a:ea typeface="+mj-ea"/>
                </a:rPr>
                <a:t>천명</a:t>
              </a:r>
              <a:endParaRPr lang="en-US" altLang="ko-KR" sz="1100" b="1" dirty="0" smtClean="0">
                <a:latin typeface="+mj-ea"/>
                <a:ea typeface="+mj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711058" y="2615525"/>
              <a:ext cx="712053" cy="261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100" b="1" dirty="0" smtClean="0">
                  <a:latin typeface="+mj-ea"/>
                  <a:ea typeface="+mj-ea"/>
                </a:rPr>
                <a:t>346</a:t>
              </a:r>
              <a:r>
                <a:rPr lang="ko-KR" altLang="en-US" sz="1100" b="1" dirty="0" smtClean="0">
                  <a:latin typeface="+mj-ea"/>
                  <a:ea typeface="+mj-ea"/>
                </a:rPr>
                <a:t>천명</a:t>
              </a:r>
              <a:endParaRPr lang="en-US" altLang="ko-KR" sz="1100" b="1" dirty="0" smtClean="0">
                <a:latin typeface="+mj-ea"/>
                <a:ea typeface="+mj-ea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922011" y="3674792"/>
              <a:ext cx="232822" cy="235374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3033B"/>
                </a:clrFrom>
                <a:clrTo>
                  <a:srgbClr val="03033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19578" y="2146921"/>
              <a:ext cx="710039" cy="866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Box 54"/>
            <p:cNvSpPr txBox="1"/>
            <p:nvPr/>
          </p:nvSpPr>
          <p:spPr>
            <a:xfrm>
              <a:off x="3205294" y="1748851"/>
              <a:ext cx="925697" cy="35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0" b="1" dirty="0" smtClean="0">
                  <a:latin typeface="+mj-ea"/>
                  <a:ea typeface="+mj-ea"/>
                </a:rPr>
                <a:t>403</a:t>
              </a:r>
              <a:r>
                <a:rPr lang="ko-KR" altLang="en-US" sz="1100" b="1" dirty="0" smtClean="0">
                  <a:latin typeface="+mj-ea"/>
                  <a:ea typeface="+mj-ea"/>
                </a:rPr>
                <a:t>천명</a:t>
              </a:r>
              <a:endParaRPr lang="en-US" altLang="ko-KR" sz="1100" b="1" dirty="0" smtClean="0">
                <a:latin typeface="+mj-ea"/>
                <a:ea typeface="+mj-ea"/>
              </a:endParaRPr>
            </a:p>
          </p:txBody>
        </p:sp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3033B"/>
                </a:clrFrom>
                <a:clrTo>
                  <a:srgbClr val="03033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11058" y="2904414"/>
              <a:ext cx="582937" cy="711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3033B"/>
                </a:clrFrom>
                <a:clrTo>
                  <a:srgbClr val="03033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66098" y="4334966"/>
              <a:ext cx="360000" cy="439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3033B"/>
                </a:clrFrom>
                <a:clrTo>
                  <a:srgbClr val="03033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51481" y="3477286"/>
              <a:ext cx="504000" cy="615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직사각형 58"/>
            <p:cNvSpPr/>
            <p:nvPr/>
          </p:nvSpPr>
          <p:spPr>
            <a:xfrm>
              <a:off x="3607440" y="3097010"/>
              <a:ext cx="244069" cy="293152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242935" y="4156277"/>
              <a:ext cx="252320" cy="187225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1631320" y="4830357"/>
              <a:ext cx="229289" cy="119817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타원 61"/>
            <p:cNvSpPr/>
            <p:nvPr/>
          </p:nvSpPr>
          <p:spPr>
            <a:xfrm>
              <a:off x="1734755" y="5996913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63" name="타원 62"/>
            <p:cNvSpPr/>
            <p:nvPr/>
          </p:nvSpPr>
          <p:spPr>
            <a:xfrm>
              <a:off x="2323094" y="6002238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64" name="타원 63"/>
            <p:cNvSpPr/>
            <p:nvPr/>
          </p:nvSpPr>
          <p:spPr>
            <a:xfrm>
              <a:off x="2966588" y="6002246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65" name="타원 64"/>
            <p:cNvSpPr/>
            <p:nvPr/>
          </p:nvSpPr>
          <p:spPr>
            <a:xfrm>
              <a:off x="3711456" y="6006438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67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3033B"/>
                </a:clrFrom>
                <a:clrTo>
                  <a:srgbClr val="03033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10177" y="2258036"/>
              <a:ext cx="730402" cy="880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직사각형 75"/>
            <p:cNvSpPr/>
            <p:nvPr/>
          </p:nvSpPr>
          <p:spPr>
            <a:xfrm>
              <a:off x="4359107" y="3193308"/>
              <a:ext cx="266265" cy="28352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091875" y="1671080"/>
              <a:ext cx="1063902" cy="414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400" b="1" dirty="0" smtClean="0">
                  <a:latin typeface="+mj-ea"/>
                  <a:ea typeface="+mj-ea"/>
                </a:rPr>
                <a:t>399</a:t>
              </a:r>
              <a:r>
                <a:rPr lang="ko-KR" altLang="en-US" sz="1400" b="1" dirty="0" smtClean="0">
                  <a:latin typeface="+mj-ea"/>
                  <a:ea typeface="+mj-ea"/>
                </a:rPr>
                <a:t>천명</a:t>
              </a:r>
              <a:endParaRPr lang="en-US" altLang="ko-KR" sz="1400" b="1" dirty="0" smtClean="0">
                <a:latin typeface="+mj-ea"/>
                <a:ea typeface="+mj-ea"/>
              </a:endParaRPr>
            </a:p>
          </p:txBody>
        </p:sp>
        <p:sp>
          <p:nvSpPr>
            <p:cNvPr id="80" name="타원 79"/>
            <p:cNvSpPr/>
            <p:nvPr/>
          </p:nvSpPr>
          <p:spPr>
            <a:xfrm>
              <a:off x="1299401" y="2413978"/>
              <a:ext cx="72000" cy="72000"/>
            </a:xfrm>
            <a:prstGeom prst="ellipse">
              <a:avLst/>
            </a:prstGeom>
            <a:solidFill>
              <a:srgbClr val="D97919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58070" y="2332446"/>
              <a:ext cx="571981" cy="33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50</a:t>
              </a:r>
              <a:r>
                <a:rPr lang="ko-KR" altLang="en-US" sz="1000" b="1" dirty="0" smtClean="0">
                  <a:latin typeface="+mj-ea"/>
                  <a:ea typeface="+mj-ea"/>
                </a:rPr>
                <a:t>만</a:t>
              </a:r>
              <a:endParaRPr lang="en-US" altLang="ko-KR" sz="1000" b="1" dirty="0" smtClean="0">
                <a:latin typeface="+mj-ea"/>
                <a:ea typeface="+mj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484805" y="6063099"/>
              <a:ext cx="4796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2013</a:t>
              </a: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1057192" y="5478177"/>
            <a:ext cx="2480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latin typeface="굴림"/>
                <a:ea typeface="나눔손글씨 붓" pitchFamily="66" charset="-127"/>
              </a:rPr>
              <a:t>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장애인 인구 변화 추이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/>
              <a:ea typeface="나눔손글씨 붓" pitchFamily="66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521602" y="5503534"/>
            <a:ext cx="2146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장애 유형별 현황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3428992" y="1913414"/>
            <a:ext cx="2880320" cy="1692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sz="9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kumimoji="0" lang="ko-KR" altLang="en-US" sz="9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서울시 인구의  </a:t>
            </a:r>
            <a:r>
              <a:rPr kumimoji="0" lang="en-US" altLang="ko-KR" sz="1100" b="1" dirty="0" smtClean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3.9%</a:t>
            </a:r>
            <a:r>
              <a:rPr kumimoji="0" lang="en-US" altLang="ko-KR" sz="9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endParaRPr kumimoji="0" lang="en-US" altLang="ko-KR" sz="900" b="1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9" name="차트 68"/>
          <p:cNvGraphicFramePr/>
          <p:nvPr/>
        </p:nvGraphicFramePr>
        <p:xfrm>
          <a:off x="4214810" y="2143116"/>
          <a:ext cx="5258469" cy="3177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6108341" y="2662398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지체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200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(50%)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21918" y="3824051"/>
            <a:ext cx="6402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기타</a:t>
            </a:r>
            <a:endParaRPr lang="en-US" altLang="ko-KR" sz="11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43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endParaRPr lang="en-US" altLang="ko-KR" sz="11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(11%)</a:t>
            </a:r>
          </a:p>
        </p:txBody>
      </p:sp>
      <p:sp>
        <p:nvSpPr>
          <p:cNvPr id="72" name="TextBox 71"/>
          <p:cNvSpPr txBox="1"/>
          <p:nvPr/>
        </p:nvSpPr>
        <p:spPr>
          <a:xfrm rot="19183321">
            <a:off x="7202234" y="4238902"/>
            <a:ext cx="64026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지적</a:t>
            </a:r>
            <a:endParaRPr lang="en-US" altLang="ko-KR" sz="105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자폐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29</a:t>
            </a:r>
            <a:r>
              <a:rPr lang="ko-KR" altLang="en-US" sz="9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endParaRPr lang="en-US" altLang="ko-KR" sz="9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900" b="1" dirty="0" smtClean="0">
                <a:solidFill>
                  <a:schemeClr val="bg1"/>
                </a:solidFill>
                <a:latin typeface="+mj-ea"/>
                <a:ea typeface="+mj-ea"/>
              </a:rPr>
              <a:t>(7%)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649090" y="4462598"/>
            <a:ext cx="64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청각</a:t>
            </a:r>
            <a:endParaRPr lang="en-US" altLang="ko-KR" sz="14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41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endParaRPr lang="en-US" altLang="ko-KR" sz="11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(10%)</a:t>
            </a:r>
          </a:p>
        </p:txBody>
      </p:sp>
      <p:sp>
        <p:nvSpPr>
          <p:cNvPr id="74" name="TextBox 73"/>
          <p:cNvSpPr txBox="1"/>
          <p:nvPr/>
        </p:nvSpPr>
        <p:spPr>
          <a:xfrm rot="2100569">
            <a:off x="6015940" y="4280849"/>
            <a:ext cx="640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시각</a:t>
            </a:r>
            <a:endParaRPr lang="en-US" altLang="ko-KR" sz="14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43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endParaRPr lang="en-US" altLang="ko-KR" sz="11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(11%)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478829" y="3843298"/>
            <a:ext cx="83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 smtClean="0">
                <a:solidFill>
                  <a:schemeClr val="bg1"/>
                </a:solidFill>
                <a:latin typeface="+mj-ea"/>
                <a:ea typeface="+mj-ea"/>
              </a:rPr>
              <a:t>뇌병변</a:t>
            </a:r>
            <a:endParaRPr lang="en-US" altLang="ko-KR" sz="14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44</a:t>
            </a:r>
            <a:r>
              <a:rPr lang="ko-KR" altLang="en-US" sz="1100" b="1" dirty="0" smtClean="0">
                <a:solidFill>
                  <a:schemeClr val="bg1"/>
                </a:solidFill>
                <a:latin typeface="+mj-ea"/>
                <a:ea typeface="+mj-ea"/>
              </a:rPr>
              <a:t>천명</a:t>
            </a:r>
            <a:endParaRPr lang="en-US" altLang="ko-KR" sz="11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dirty="0" smtClean="0">
                <a:solidFill>
                  <a:schemeClr val="bg1"/>
                </a:solidFill>
                <a:latin typeface="+mj-ea"/>
                <a:ea typeface="+mj-ea"/>
              </a:rPr>
              <a:t>(11%)</a:t>
            </a:r>
          </a:p>
        </p:txBody>
      </p:sp>
      <p:pic>
        <p:nvPicPr>
          <p:cNvPr id="77" name="Picture 2" descr="H:\작업2012-\03 png\구\그림12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95541" y="224923"/>
            <a:ext cx="2315456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Arial" pitchFamily="34" charset="0"/>
              </a:rPr>
              <a:t>Ⅰ.  </a:t>
            </a: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추진배경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3806730" y="4867554"/>
            <a:ext cx="57952" cy="53413"/>
          </a:xfrm>
          <a:prstGeom prst="ellipse">
            <a:avLst/>
          </a:prstGeom>
          <a:solidFill>
            <a:srgbClr val="D9791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FFFF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7668344" y="5126995"/>
            <a:ext cx="792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+mj-ea"/>
                <a:ea typeface="+mj-ea"/>
              </a:rPr>
              <a:t>(2014.12)</a:t>
            </a:r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세로로 말린 두루마리 모양 17"/>
          <p:cNvSpPr/>
          <p:nvPr/>
        </p:nvSpPr>
        <p:spPr>
          <a:xfrm rot="10800000">
            <a:off x="397771" y="1988840"/>
            <a:ext cx="8746228" cy="4226242"/>
          </a:xfrm>
          <a:prstGeom prst="verticalScroll">
            <a:avLst/>
          </a:prstGeom>
          <a:gradFill>
            <a:gsLst>
              <a:gs pos="0">
                <a:schemeClr val="tx2">
                  <a:lumMod val="75000"/>
                  <a:alpha val="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8596" y="785794"/>
            <a:ext cx="2775252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장애인의 이동 패턴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203848" y="5703639"/>
            <a:ext cx="2768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장애인  주 이용 교통수단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6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324" y="1480822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모서리가 둥근 직사각형 66"/>
          <p:cNvSpPr/>
          <p:nvPr/>
        </p:nvSpPr>
        <p:spPr>
          <a:xfrm>
            <a:off x="1000100" y="1428393"/>
            <a:ext cx="5000660" cy="27241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장애인의 약 </a:t>
            </a:r>
            <a:r>
              <a:rPr lang="en-US" altLang="ko-KR" sz="16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84.5%</a:t>
            </a:r>
            <a:r>
              <a:rPr lang="ko-KR" altLang="en-US" sz="16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는 도보 또는 대중교통을 이용</a:t>
            </a:r>
          </a:p>
        </p:txBody>
      </p:sp>
      <p:grpSp>
        <p:nvGrpSpPr>
          <p:cNvPr id="2" name="그룹 47"/>
          <p:cNvGrpSpPr/>
          <p:nvPr/>
        </p:nvGrpSpPr>
        <p:grpSpPr>
          <a:xfrm>
            <a:off x="1115616" y="2564904"/>
            <a:ext cx="3393944" cy="2333312"/>
            <a:chOff x="892303" y="2577182"/>
            <a:chExt cx="3581649" cy="2542188"/>
          </a:xfrm>
        </p:grpSpPr>
        <p:grpSp>
          <p:nvGrpSpPr>
            <p:cNvPr id="3" name="그룹 53"/>
            <p:cNvGrpSpPr/>
            <p:nvPr/>
          </p:nvGrpSpPr>
          <p:grpSpPr>
            <a:xfrm>
              <a:off x="1443487" y="2966347"/>
              <a:ext cx="3030465" cy="2153023"/>
              <a:chOff x="1494659" y="2653652"/>
              <a:chExt cx="3030465" cy="2153023"/>
            </a:xfrm>
          </p:grpSpPr>
          <p:grpSp>
            <p:nvGrpSpPr>
              <p:cNvPr id="4" name="그룹 24"/>
              <p:cNvGrpSpPr/>
              <p:nvPr/>
            </p:nvGrpSpPr>
            <p:grpSpPr>
              <a:xfrm>
                <a:off x="1637535" y="2973429"/>
                <a:ext cx="2809489" cy="1833246"/>
                <a:chOff x="1637535" y="2973429"/>
                <a:chExt cx="2809489" cy="1833246"/>
              </a:xfrm>
            </p:grpSpPr>
            <p:sp>
              <p:nvSpPr>
                <p:cNvPr id="107" name="TextBox 106"/>
                <p:cNvSpPr txBox="1"/>
                <p:nvPr/>
              </p:nvSpPr>
              <p:spPr>
                <a:xfrm>
                  <a:off x="2375927" y="4545065"/>
                  <a:ext cx="607859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100" b="1" dirty="0" smtClean="0"/>
                    <a:t>지하철</a:t>
                  </a:r>
                </a:p>
              </p:txBody>
            </p:sp>
            <p:sp>
              <p:nvSpPr>
                <p:cNvPr id="136" name="TextBox 135"/>
                <p:cNvSpPr txBox="1"/>
                <p:nvPr/>
              </p:nvSpPr>
              <p:spPr>
                <a:xfrm>
                  <a:off x="2964542" y="4545065"/>
                  <a:ext cx="46679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100" b="1" dirty="0" smtClean="0"/>
                    <a:t>택시</a:t>
                  </a:r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3980230" y="4545065"/>
                  <a:ext cx="46679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100" b="1" dirty="0" smtClean="0"/>
                    <a:t>기타</a:t>
                  </a:r>
                </a:p>
              </p:txBody>
            </p:sp>
            <p:sp>
              <p:nvSpPr>
                <p:cNvPr id="142" name="직사각형 141"/>
                <p:cNvSpPr/>
                <p:nvPr/>
              </p:nvSpPr>
              <p:spPr>
                <a:xfrm>
                  <a:off x="4075908" y="4473627"/>
                  <a:ext cx="261512" cy="100831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직사각형 108"/>
                <p:cNvSpPr/>
                <p:nvPr/>
              </p:nvSpPr>
              <p:spPr>
                <a:xfrm>
                  <a:off x="1637535" y="2973429"/>
                  <a:ext cx="214314" cy="1601029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8" name="직사각형 137"/>
                <p:cNvSpPr/>
                <p:nvPr/>
              </p:nvSpPr>
              <p:spPr>
                <a:xfrm>
                  <a:off x="3590901" y="4259314"/>
                  <a:ext cx="225282" cy="315145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9" name="직사각형 138"/>
                <p:cNvSpPr/>
                <p:nvPr/>
              </p:nvSpPr>
              <p:spPr>
                <a:xfrm>
                  <a:off x="2113496" y="3473496"/>
                  <a:ext cx="196710" cy="1100963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0" name="직사각형 139"/>
                <p:cNvSpPr/>
                <p:nvPr/>
              </p:nvSpPr>
              <p:spPr>
                <a:xfrm>
                  <a:off x="2602594" y="3759247"/>
                  <a:ext cx="207678" cy="815211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1" name="직사각형 140"/>
                <p:cNvSpPr/>
                <p:nvPr/>
              </p:nvSpPr>
              <p:spPr>
                <a:xfrm>
                  <a:off x="3148735" y="4259314"/>
                  <a:ext cx="218646" cy="315145"/>
                </a:xfrm>
                <a:prstGeom prst="rect">
                  <a:avLst/>
                </a:prstGeom>
                <a:gradFill>
                  <a:gsLst>
                    <a:gs pos="0">
                      <a:srgbClr val="7DCF41">
                        <a:lumMod val="85000"/>
                      </a:srgbClr>
                    </a:gs>
                    <a:gs pos="100000">
                      <a:srgbClr val="7DCF41"/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" name="그룹 31"/>
              <p:cNvGrpSpPr/>
              <p:nvPr/>
            </p:nvGrpSpPr>
            <p:grpSpPr>
              <a:xfrm>
                <a:off x="1494659" y="2653652"/>
                <a:ext cx="3030465" cy="2153023"/>
                <a:chOff x="1093967" y="2653652"/>
                <a:chExt cx="3030465" cy="2153023"/>
              </a:xfrm>
            </p:grpSpPr>
            <p:sp>
              <p:nvSpPr>
                <p:cNvPr id="102" name="TextBox 101"/>
                <p:cNvSpPr txBox="1"/>
                <p:nvPr/>
              </p:nvSpPr>
              <p:spPr>
                <a:xfrm>
                  <a:off x="1093967" y="4545065"/>
                  <a:ext cx="466795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1100" b="1" dirty="0" smtClean="0"/>
                    <a:t>도보</a:t>
                  </a:r>
                </a:p>
              </p:txBody>
            </p:sp>
            <p:sp>
              <p:nvSpPr>
                <p:cNvPr id="103" name="TextBox 102"/>
                <p:cNvSpPr txBox="1"/>
                <p:nvPr/>
              </p:nvSpPr>
              <p:spPr>
                <a:xfrm>
                  <a:off x="1093967" y="2653652"/>
                  <a:ext cx="62869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38.2%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3088787" y="3970882"/>
                  <a:ext cx="5389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7.0%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144" name="TextBox 143"/>
                <p:cNvSpPr txBox="1"/>
                <p:nvPr/>
              </p:nvSpPr>
              <p:spPr>
                <a:xfrm>
                  <a:off x="1538030" y="3124938"/>
                  <a:ext cx="62869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25.9%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2011142" y="3401385"/>
                  <a:ext cx="62869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20.4%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2639841" y="3973561"/>
                  <a:ext cx="5389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7.8%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3585502" y="4135031"/>
                  <a:ext cx="53893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b="1" dirty="0" smtClean="0">
                      <a:gradFill>
                        <a:gsLst>
                          <a:gs pos="2500">
                            <a:prstClr val="black">
                              <a:lumMod val="75000"/>
                              <a:lumOff val="25000"/>
                            </a:prstClr>
                          </a:gs>
                          <a:gs pos="10000">
                            <a:prstClr val="black">
                              <a:lumMod val="75000"/>
                              <a:lumOff val="25000"/>
                            </a:prstClr>
                          </a:gs>
                        </a:gsLst>
                        <a:lin ang="5400000" scaled="0"/>
                      </a:gradFill>
                    </a:rPr>
                    <a:t>0.8%</a:t>
                  </a:r>
                  <a:endParaRPr lang="en-US" altLang="ko-KR" sz="1100" b="1" dirty="0" smtClean="0">
                    <a:gradFill>
                      <a:gsLst>
                        <a:gs pos="2500">
                          <a:prstClr val="black">
                            <a:lumMod val="75000"/>
                            <a:lumOff val="25000"/>
                          </a:prstClr>
                        </a:gs>
                        <a:gs pos="10000">
                          <a:prstClr val="black">
                            <a:lumMod val="75000"/>
                            <a:lumOff val="25000"/>
                          </a:prstClr>
                        </a:gs>
                      </a:gsLst>
                      <a:lin ang="5400000" scaled="0"/>
                    </a:gradFill>
                  </a:endParaRPr>
                </a:p>
              </p:txBody>
            </p:sp>
          </p:grpSp>
          <p:sp>
            <p:nvSpPr>
              <p:cNvPr id="95" name="TextBox 94"/>
              <p:cNvSpPr txBox="1"/>
              <p:nvPr/>
            </p:nvSpPr>
            <p:spPr>
              <a:xfrm>
                <a:off x="3420485" y="4545065"/>
                <a:ext cx="60785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100" b="1" dirty="0" smtClean="0"/>
                  <a:t>자가용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995975" y="4545065"/>
                <a:ext cx="46679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100" b="1" dirty="0" smtClean="0"/>
                  <a:t>버스</a:t>
                </a:r>
              </a:p>
            </p:txBody>
          </p:sp>
        </p:grpSp>
        <p:sp>
          <p:nvSpPr>
            <p:cNvPr id="122" name="직사각형 121"/>
            <p:cNvSpPr/>
            <p:nvPr/>
          </p:nvSpPr>
          <p:spPr>
            <a:xfrm>
              <a:off x="1259680" y="2577182"/>
              <a:ext cx="28976" cy="23234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892303" y="4357694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10%</a:t>
              </a: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1285852" y="4857760"/>
              <a:ext cx="3143272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2303" y="3929066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20%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92303" y="3502703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30%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92303" y="3056135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40%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2303" y="2632626"/>
              <a:ext cx="4443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b="1" dirty="0" smtClean="0">
                  <a:latin typeface="+mj-ea"/>
                  <a:ea typeface="+mj-ea"/>
                </a:rPr>
                <a:t>50%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1285852" y="4480502"/>
              <a:ext cx="2714644" cy="1588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1285852" y="4069056"/>
              <a:ext cx="2714644" cy="1588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1285852" y="3616993"/>
              <a:ext cx="2714644" cy="1588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1285852" y="3195753"/>
              <a:ext cx="2714644" cy="1588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1285852" y="2774513"/>
              <a:ext cx="2714644" cy="1588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7" name="표 4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1107774"/>
              </p:ext>
            </p:extLst>
          </p:nvPr>
        </p:nvGraphicFramePr>
        <p:xfrm>
          <a:off x="4572000" y="3343936"/>
          <a:ext cx="4248474" cy="1871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052"/>
                <a:gridCol w="550728"/>
                <a:gridCol w="570399"/>
                <a:gridCol w="531059"/>
                <a:gridCol w="531059"/>
                <a:gridCol w="531059"/>
                <a:gridCol w="531059"/>
                <a:gridCol w="531059"/>
              </a:tblGrid>
              <a:tr h="1625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구분 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총</a:t>
                      </a:r>
                      <a:r>
                        <a:rPr lang="ko-KR" altLang="en-US" sz="1000" dirty="0" smtClean="0">
                          <a:solidFill>
                            <a:schemeClr val="tx1"/>
                          </a:solidFill>
                        </a:rPr>
                        <a:t>계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도보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자가용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버스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지하철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택시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기타</a:t>
                      </a:r>
                      <a:endParaRPr lang="ko-KR" altLang="en-US" sz="1000" b="1" kern="1200" spc="-15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ECFE"/>
                    </a:solidFill>
                  </a:tcPr>
                </a:tc>
              </a:tr>
              <a:tr h="2294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평균</a:t>
                      </a:r>
                      <a:r>
                        <a:rPr lang="en-US" altLang="ko-KR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ko-KR" altLang="en-US" sz="1000" b="1" kern="1200" spc="-150" dirty="0" smtClean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C0F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strike="noStrike" kern="120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38.2</a:t>
                      </a:r>
                      <a:endParaRPr lang="en-US" altLang="ko-KR" sz="1200" b="1" strike="noStrike" kern="1200" spc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7.0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strike="noStrike" kern="120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25.9</a:t>
                      </a:r>
                      <a:endParaRPr lang="en-US" altLang="ko-KR" sz="1200" b="1" strike="noStrike" kern="1200" spc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strike="noStrike" kern="120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20.4</a:t>
                      </a:r>
                      <a:endParaRPr lang="en-US" altLang="ko-KR" sz="1200" b="1" strike="noStrike" kern="1200" spc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7.8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2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지체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C0F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39.7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5.9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25.9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19.0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8.0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2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시각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C0F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35.8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8.9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25.2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2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청각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C0F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36.0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31.2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0.0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72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15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latin typeface="+mn-lt"/>
                          <a:ea typeface="+mn-ea"/>
                          <a:cs typeface="+mn-cs"/>
                        </a:rPr>
                        <a:t>복합</a:t>
                      </a: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DB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C0F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41.2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6.1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21.4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22.1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strike="noStrike" kern="1200" spc="0" dirty="0" smtClean="0">
                          <a:gradFill>
                            <a:gsLst>
                              <a:gs pos="833">
                                <a:srgbClr val="431551"/>
                              </a:gs>
                              <a:gs pos="100000">
                                <a:srgbClr val="431551"/>
                              </a:gs>
                            </a:gsLst>
                            <a:lin ang="5400000" scaled="0"/>
                          </a:gradFill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  <a:endParaRPr lang="en-US" altLang="ko-KR" sz="900" b="1" strike="noStrike" kern="1200" spc="0" dirty="0">
                        <a:gradFill>
                          <a:gsLst>
                            <a:gs pos="833">
                              <a:srgbClr val="431551"/>
                            </a:gs>
                            <a:gs pos="100000">
                              <a:srgbClr val="431551"/>
                            </a:gs>
                          </a:gsLst>
                          <a:lin ang="5400000" scaled="0"/>
                        </a:gra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DDC0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BA0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9" name="모서리가 둥근 직사각형 48"/>
          <p:cNvSpPr/>
          <p:nvPr/>
        </p:nvSpPr>
        <p:spPr>
          <a:xfrm>
            <a:off x="4572000" y="5301208"/>
            <a:ext cx="4174754" cy="15323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※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출처 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: 2014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년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7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대 특별 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· 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광역시 교통약자 이동편의 실태조사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(</a:t>
            </a:r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국토교통부</a:t>
            </a:r>
            <a:r>
              <a:rPr lang="en-US" altLang="ko-KR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rPr>
              <a:t>)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582710" y="2636912"/>
            <a:ext cx="1512168" cy="2304256"/>
          </a:xfrm>
          <a:prstGeom prst="roundRect">
            <a:avLst/>
          </a:prstGeom>
          <a:noFill/>
          <a:ln w="19050">
            <a:solidFill>
              <a:srgbClr val="FF00FF">
                <a:alpha val="52157"/>
              </a:srgb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7668344" y="6093296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장애인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콜택시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868144" y="3789040"/>
            <a:ext cx="9252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스크린 도어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8596" y="785794"/>
            <a:ext cx="3855372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그 간의 노력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(’15.10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월 기준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)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609221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모서리가 둥근 직사각형 55"/>
          <p:cNvSpPr/>
          <p:nvPr/>
        </p:nvSpPr>
        <p:spPr>
          <a:xfrm>
            <a:off x="1073562" y="1575454"/>
            <a:ext cx="587470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’08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년부터 매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5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년 단위로 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「교통약자 이동편의 증진계획」</a:t>
            </a:r>
            <a:r>
              <a:rPr lang="en-US" altLang="ko-KR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수립</a:t>
            </a:r>
            <a:r>
              <a:rPr lang="en-US" altLang="ko-KR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,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시행</a:t>
            </a:r>
          </a:p>
        </p:txBody>
      </p:sp>
      <p:pic>
        <p:nvPicPr>
          <p:cNvPr id="57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258409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모서리가 둥근 직사각형 57"/>
          <p:cNvSpPr/>
          <p:nvPr/>
        </p:nvSpPr>
        <p:spPr>
          <a:xfrm>
            <a:off x="1073562" y="2224642"/>
            <a:ext cx="5000660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400" b="1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全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 지하철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 역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스크린 도어 설치 완료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(’05~’10) </a:t>
            </a:r>
            <a:endParaRPr lang="ko-KR" altLang="en-US" sz="1400" dirty="0" smtClean="0">
              <a:solidFill>
                <a:schemeClr val="tx1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pic>
        <p:nvPicPr>
          <p:cNvPr id="59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874144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모서리가 둥근 직사각형 59"/>
          <p:cNvSpPr/>
          <p:nvPr/>
        </p:nvSpPr>
        <p:spPr>
          <a:xfrm>
            <a:off x="1073562" y="2857262"/>
            <a:ext cx="5000660" cy="68103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지하철 역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승강편의 시설 지속 확대</a:t>
            </a:r>
            <a:endParaRPr lang="en-US" altLang="ko-KR" sz="1400" dirty="0" smtClean="0">
              <a:solidFill>
                <a:srgbClr val="0000FF"/>
              </a:solidFill>
              <a:latin typeface="다음_Regular" pitchFamily="2" charset="-127"/>
              <a:ea typeface="다음_Regular" pitchFamily="2" charset="-127"/>
            </a:endParaRPr>
          </a:p>
          <a:p>
            <a:endParaRPr lang="en-US" altLang="ko-KR" sz="1400" dirty="0" smtClean="0">
              <a:solidFill>
                <a:schemeClr val="tx1"/>
              </a:solidFill>
              <a:latin typeface="다음_Regular" pitchFamily="2" charset="-127"/>
              <a:ea typeface="다음_Regular" pitchFamily="2" charset="-127"/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→ </a:t>
            </a:r>
            <a:r>
              <a:rPr lang="ko-KR" altLang="en-US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엘리베이터</a:t>
            </a:r>
            <a:r>
              <a:rPr lang="en-US" altLang="ko-KR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 : 307</a:t>
            </a:r>
            <a:r>
              <a:rPr lang="ko-KR" altLang="en-US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개</a:t>
            </a:r>
            <a:r>
              <a:rPr lang="en-US" altLang="ko-KR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, 297</a:t>
            </a:r>
            <a:r>
              <a:rPr lang="ko-KR" altLang="en-US" sz="12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개 설치</a:t>
            </a:r>
          </a:p>
        </p:txBody>
      </p:sp>
      <p:pic>
        <p:nvPicPr>
          <p:cNvPr id="61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096493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모서리가 둥근 직사각형 61"/>
          <p:cNvSpPr/>
          <p:nvPr/>
        </p:nvSpPr>
        <p:spPr>
          <a:xfrm>
            <a:off x="1073562" y="4067038"/>
            <a:ext cx="5000660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시내버스 </a:t>
            </a:r>
            <a:r>
              <a:rPr lang="ko-KR" altLang="en-US" sz="1400" dirty="0" err="1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저상버스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도입율</a:t>
            </a:r>
            <a:r>
              <a:rPr lang="en-US" altLang="ko-KR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(34.5%)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전국 최고</a:t>
            </a:r>
          </a:p>
        </p:txBody>
      </p:sp>
      <p:pic>
        <p:nvPicPr>
          <p:cNvPr id="63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756818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모서리가 둥근 직사각형 63"/>
          <p:cNvSpPr/>
          <p:nvPr/>
        </p:nvSpPr>
        <p:spPr>
          <a:xfrm>
            <a:off x="1062929" y="4725144"/>
            <a:ext cx="5000660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장애인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콜택시 </a:t>
            </a:r>
            <a:r>
              <a:rPr lang="en-US" altLang="ko-KR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424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대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법정 대수의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97%)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7" name="그림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10390">
            <a:off x="5741091" y="4282825"/>
            <a:ext cx="2994687" cy="2054125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22000"/>
              </a:prstClr>
            </a:outerShdw>
          </a:effectLst>
        </p:spPr>
      </p:pic>
      <p:pic>
        <p:nvPicPr>
          <p:cNvPr id="69" name="_x592692432" descr="EMB00000b5c0bb5"/>
          <p:cNvPicPr>
            <a:picLocks noChangeAspect="1" noChangeArrowheads="1"/>
          </p:cNvPicPr>
          <p:nvPr/>
        </p:nvPicPr>
        <p:blipFill>
          <a:blip r:embed="rId4" cstate="print"/>
          <a:srcRect l="27460" t="46048" r="43146" b="28526"/>
          <a:stretch>
            <a:fillRect/>
          </a:stretch>
        </p:blipFill>
        <p:spPr bwMode="auto">
          <a:xfrm rot="20939576">
            <a:off x="5898811" y="4512965"/>
            <a:ext cx="2661400" cy="1518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495">
            <a:off x="5930033" y="1879833"/>
            <a:ext cx="2817479" cy="2157608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22000"/>
              </a:prstClr>
            </a:outerShdw>
          </a:effectLst>
        </p:spPr>
      </p:pic>
      <p:pic>
        <p:nvPicPr>
          <p:cNvPr id="24" name="_x278457168" descr="EMB000007c8c160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230678">
            <a:off x="6140796" y="2042210"/>
            <a:ext cx="2404413" cy="1734033"/>
          </a:xfrm>
          <a:prstGeom prst="rect">
            <a:avLst/>
          </a:prstGeom>
          <a:noFill/>
        </p:spPr>
      </p:pic>
      <p:pic>
        <p:nvPicPr>
          <p:cNvPr id="27" name="Picture 5" descr="C:\Users\서울시청\Desktop\압정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6604278">
            <a:off x="7174063" y="1662493"/>
            <a:ext cx="406411" cy="380909"/>
          </a:xfrm>
          <a:prstGeom prst="rect">
            <a:avLst/>
          </a:prstGeom>
          <a:noFill/>
        </p:spPr>
      </p:pic>
      <p:pic>
        <p:nvPicPr>
          <p:cNvPr id="3077" name="Picture 5" descr="C:\Users\서울시청\Desktop\압정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8588818">
            <a:off x="6801827" y="4116108"/>
            <a:ext cx="426503" cy="380909"/>
          </a:xfrm>
          <a:prstGeom prst="rect">
            <a:avLst/>
          </a:prstGeom>
          <a:noFill/>
        </p:spPr>
      </p:pic>
      <p:sp>
        <p:nvSpPr>
          <p:cNvPr id="26" name="모서리가 둥근 직사각형 25"/>
          <p:cNvSpPr/>
          <p:nvPr/>
        </p:nvSpPr>
        <p:spPr>
          <a:xfrm>
            <a:off x="1069008" y="5071190"/>
            <a:ext cx="5000660" cy="59590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25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시각장애인 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생활이동지원차량 </a:t>
            </a:r>
            <a:r>
              <a:rPr lang="en-US" altLang="ko-KR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158</a:t>
            </a:r>
            <a:r>
              <a:rPr lang="ko-KR" altLang="en-US" sz="1400" dirty="0" smtClean="0">
                <a:solidFill>
                  <a:srgbClr val="0000FF"/>
                </a:solidFill>
                <a:latin typeface="다음_Regular" pitchFamily="2" charset="-127"/>
                <a:ea typeface="다음_Regular" pitchFamily="2" charset="-127"/>
              </a:rPr>
              <a:t>대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운영</a:t>
            </a:r>
          </a:p>
        </p:txBody>
      </p:sp>
      <p:pic>
        <p:nvPicPr>
          <p:cNvPr id="28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60" y="5396200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28596" y="774069"/>
            <a:ext cx="3135292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  여전한 이동권의 제약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pic>
        <p:nvPicPr>
          <p:cNvPr id="55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62" y="1537213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모서리가 둥근 직사각형 55"/>
          <p:cNvSpPr/>
          <p:nvPr/>
        </p:nvSpPr>
        <p:spPr>
          <a:xfrm>
            <a:off x="1071538" y="1484784"/>
            <a:ext cx="5000660" cy="27241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안전사고의 위험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046189" y="5624598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휠체어 리프트 위험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787761" y="5642625"/>
            <a:ext cx="1720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지하철 역사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발빠짐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그림 14" descr="휠체어 리프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04444">
            <a:off x="413239" y="3614208"/>
            <a:ext cx="2661818" cy="17745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_x173726736" descr="EMB000007c8c16d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256059">
            <a:off x="3271931" y="3534481"/>
            <a:ext cx="2907143" cy="19380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Picture 5" descr="C:\Users\서울시청\Desktop\압정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8588818">
            <a:off x="1473234" y="3236264"/>
            <a:ext cx="426503" cy="380909"/>
          </a:xfrm>
          <a:prstGeom prst="rect">
            <a:avLst/>
          </a:prstGeom>
          <a:noFill/>
        </p:spPr>
      </p:pic>
      <p:pic>
        <p:nvPicPr>
          <p:cNvPr id="18" name="Picture 5" descr="C:\Users\서울시청\Desktop\압정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7498145">
            <a:off x="4470396" y="3146955"/>
            <a:ext cx="426503" cy="380909"/>
          </a:xfrm>
          <a:prstGeom prst="rect">
            <a:avLst/>
          </a:prstGeom>
          <a:noFill/>
        </p:spPr>
      </p:pic>
      <p:sp>
        <p:nvSpPr>
          <p:cNvPr id="19" name="모서리가 둥근 직사각형 18"/>
          <p:cNvSpPr/>
          <p:nvPr/>
        </p:nvSpPr>
        <p:spPr>
          <a:xfrm>
            <a:off x="1083508" y="1916832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휠체어리프트 장비 노후화 등으로 안전사고 발생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(’09.1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월 삼각지역 사망사고 발생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)</a:t>
            </a:r>
            <a:endParaRPr lang="ko-KR" altLang="en-US" sz="1400" dirty="0" smtClean="0">
              <a:solidFill>
                <a:schemeClr val="tx1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083508" y="2276872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역사 내 승강장과 열차간 </a:t>
            </a:r>
            <a:r>
              <a:rPr lang="ko-KR" altLang="en-US" sz="1400" dirty="0" err="1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발빠짐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 사고 발생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최근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3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년간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11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개역 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160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건 발생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)</a:t>
            </a:r>
            <a:endParaRPr lang="ko-KR" altLang="en-US" sz="1400" dirty="0" smtClean="0">
              <a:solidFill>
                <a:schemeClr val="tx1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1083508" y="2614573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err="1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비규격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 </a:t>
            </a:r>
            <a:r>
              <a:rPr lang="ko-KR" altLang="en-US" sz="1400" dirty="0" err="1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볼라드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석재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철재 재질</a:t>
            </a:r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로 인한 사고 발생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115573" y="5651956"/>
            <a:ext cx="1128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비규격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볼라드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" name="Picture 7" descr="E:\02. Project\2012 업무\11 장애물 없는 대중교통 이용환경 개선사업 기본 및 실시설계 용역\99 회의 및 보고자료\120807 착수보고\문제점 사진\볼라드\20120801_170410.jpg"/>
          <p:cNvPicPr preferRelativeResize="0">
            <a:picLocks noChangeArrowheads="1"/>
          </p:cNvPicPr>
          <p:nvPr/>
        </p:nvPicPr>
        <p:blipFill>
          <a:blip r:embed="rId6" cstate="print"/>
          <a:srcRect l="20815" r="19209"/>
          <a:stretch>
            <a:fillRect/>
          </a:stretch>
        </p:blipFill>
        <p:spPr bwMode="auto">
          <a:xfrm rot="21309118">
            <a:off x="6303891" y="3656824"/>
            <a:ext cx="2584888" cy="190102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2" name="Picture 5" descr="C:\Users\서울시청\Desktop\압정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8588818">
            <a:off x="7476401" y="3302091"/>
            <a:ext cx="426503" cy="380909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85784" y="69530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 rot="20536199">
            <a:off x="208399" y="97494"/>
            <a:ext cx="1584176" cy="536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>
                <a:solidFill>
                  <a:srgbClr val="C00000"/>
                </a:solidFill>
                <a:latin typeface="나눔손글씨 붓" pitchFamily="66" charset="-127"/>
                <a:ea typeface="나눔손글씨 붓" pitchFamily="66" charset="-127"/>
              </a:rPr>
              <a:t>그러나</a:t>
            </a:r>
            <a:endParaRPr lang="ko-KR" altLang="en-US" sz="4800" dirty="0">
              <a:solidFill>
                <a:srgbClr val="C0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29" name="직사각형 28"/>
          <p:cNvSpPr/>
          <p:nvPr/>
        </p:nvSpPr>
        <p:spPr>
          <a:xfrm rot="21390164">
            <a:off x="-37101" y="493339"/>
            <a:ext cx="1544679" cy="536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ctr">
              <a:buFont typeface="Wingdings" pitchFamily="2" charset="2"/>
              <a:buChar char="ü"/>
            </a:pPr>
            <a:r>
              <a:rPr lang="en-US" altLang="ko-KR" sz="9600" dirty="0" smtClean="0">
                <a:solidFill>
                  <a:srgbClr val="C00000"/>
                </a:solidFill>
                <a:latin typeface="나눔손글씨 붓" pitchFamily="66" charset="-127"/>
                <a:ea typeface="나눔손글씨 붓" pitchFamily="66" charset="-127"/>
              </a:rPr>
              <a:t> </a:t>
            </a:r>
            <a:endParaRPr lang="ko-KR" altLang="en-US" sz="9600" dirty="0">
              <a:solidFill>
                <a:srgbClr val="C0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모서리가 둥근 직사각형 55"/>
          <p:cNvSpPr/>
          <p:nvPr/>
        </p:nvSpPr>
        <p:spPr>
          <a:xfrm>
            <a:off x="1071538" y="1484784"/>
            <a:ext cx="5000660" cy="27241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ko-KR" alt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미흡한 시설과 교통수단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4167546" y="5867980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저상버스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확대 요구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/>
              <a:ea typeface="나눔손글씨 붓" pitchFamily="66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90775" y="5867980"/>
            <a:ext cx="2097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훼손된 </a:t>
            </a:r>
            <a:r>
              <a:rPr lang="ko-KR" alt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점자 블록 개선필요 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_x174657712" descr="EMB000007c8c12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6106">
            <a:off x="446146" y="3484727"/>
            <a:ext cx="2744596" cy="2252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Users\서울시청\Desktop\압정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8588818">
            <a:off x="1833273" y="3092249"/>
            <a:ext cx="426503" cy="380909"/>
          </a:xfrm>
          <a:prstGeom prst="rect">
            <a:avLst/>
          </a:prstGeom>
          <a:noFill/>
        </p:spPr>
      </p:pic>
      <p:pic>
        <p:nvPicPr>
          <p:cNvPr id="15" name="_x591093832" descr="EMB00000b5c0bd7"/>
          <p:cNvPicPr preferRelativeResize="0"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468694" y="3842238"/>
            <a:ext cx="2903505" cy="1963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428596" y="764544"/>
            <a:ext cx="3135292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여전한 이동권의 제약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083508" y="2326541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여전히 부족한 </a:t>
            </a:r>
            <a:r>
              <a:rPr lang="ko-KR" altLang="en-US" sz="1400" dirty="0" err="1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저상버스</a:t>
            </a:r>
            <a:endParaRPr lang="ko-KR" altLang="en-US" sz="1400" dirty="0" smtClean="0">
              <a:solidFill>
                <a:schemeClr val="tx1"/>
              </a:solidFill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083508" y="1929532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점자블록 훼손으로 시각장애인 통행 불편</a:t>
            </a: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083508" y="2686581"/>
            <a:ext cx="7088892" cy="23836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- 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지하철 엘리베이터 </a:t>
            </a:r>
            <a:r>
              <a:rPr lang="ko-KR" altLang="en-US" sz="1400" dirty="0" err="1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미설치로</a:t>
            </a:r>
            <a:r>
              <a:rPr lang="ko-KR" altLang="en-US" sz="1400" dirty="0" smtClean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rPr>
              <a:t> 휠체어 이용 장애인 통행 불편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6732240" y="5811994"/>
            <a:ext cx="2077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 지하철 엘리베이터 설치 요구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_x173726736" descr="EMB000007c8c16d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21058220">
            <a:off x="6364782" y="2275444"/>
            <a:ext cx="2342491" cy="32944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" name="Picture 5" descr="C:\Users\서울시청\Desktop\압정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7498145">
            <a:off x="7062683" y="1922818"/>
            <a:ext cx="426503" cy="380909"/>
          </a:xfrm>
          <a:prstGeom prst="rect">
            <a:avLst/>
          </a:prstGeom>
          <a:noFill/>
        </p:spPr>
      </p:pic>
      <p:pic>
        <p:nvPicPr>
          <p:cNvPr id="18" name="Picture 5" descr="C:\Users\서울시청\Desktop\압정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31" t="8371" b="16531"/>
          <a:stretch>
            <a:fillRect/>
          </a:stretch>
        </p:blipFill>
        <p:spPr bwMode="auto">
          <a:xfrm rot="18588818">
            <a:off x="4857610" y="3524297"/>
            <a:ext cx="426503" cy="380909"/>
          </a:xfrm>
          <a:prstGeom prst="rect">
            <a:avLst/>
          </a:prstGeom>
          <a:noFill/>
        </p:spPr>
      </p:pic>
      <p:sp>
        <p:nvSpPr>
          <p:cNvPr id="27" name="직사각형 26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2" descr="H:\작업2012-\03 png\구\그림122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62" y="1508638"/>
            <a:ext cx="193040" cy="1930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28596" y="785794"/>
            <a:ext cx="3855372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민관협력 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거버넌스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구축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운영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pic>
        <p:nvPicPr>
          <p:cNvPr id="77" name="Picture 2" descr="H:\작업2012-\03 png\구\그림1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/>
          <p:cNvSpPr txBox="1"/>
          <p:nvPr/>
        </p:nvSpPr>
        <p:spPr>
          <a:xfrm>
            <a:off x="684908" y="214290"/>
            <a:ext cx="2315456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altLang="ko-KR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Ⅱ.  </a:t>
            </a: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추진체계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cxnSp>
        <p:nvCxnSpPr>
          <p:cNvPr id="102" name="직선 연결선 101"/>
          <p:cNvCxnSpPr>
            <a:stCxn id="128" idx="7"/>
          </p:cNvCxnSpPr>
          <p:nvPr/>
        </p:nvCxnSpPr>
        <p:spPr>
          <a:xfrm flipV="1">
            <a:off x="3885357" y="4086800"/>
            <a:ext cx="545502" cy="1045839"/>
          </a:xfrm>
          <a:prstGeom prst="line">
            <a:avLst/>
          </a:prstGeom>
          <a:noFill/>
          <a:ln>
            <a:solidFill>
              <a:schemeClr val="bg1">
                <a:lumMod val="75000"/>
                <a:alpha val="4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3" name="직선 연결선 102"/>
          <p:cNvCxnSpPr>
            <a:stCxn id="121" idx="1"/>
          </p:cNvCxnSpPr>
          <p:nvPr/>
        </p:nvCxnSpPr>
        <p:spPr>
          <a:xfrm flipH="1" flipV="1">
            <a:off x="4430859" y="3798768"/>
            <a:ext cx="1353730" cy="725874"/>
          </a:xfrm>
          <a:prstGeom prst="line">
            <a:avLst/>
          </a:prstGeom>
          <a:noFill/>
          <a:ln>
            <a:solidFill>
              <a:schemeClr val="bg1">
                <a:lumMod val="75000"/>
                <a:alpha val="4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4" name="직선 연결선 103"/>
          <p:cNvCxnSpPr>
            <a:stCxn id="122" idx="6"/>
          </p:cNvCxnSpPr>
          <p:nvPr/>
        </p:nvCxnSpPr>
        <p:spPr>
          <a:xfrm>
            <a:off x="3063569" y="3767208"/>
            <a:ext cx="1295282" cy="31560"/>
          </a:xfrm>
          <a:prstGeom prst="line">
            <a:avLst/>
          </a:prstGeom>
          <a:noFill/>
          <a:ln>
            <a:solidFill>
              <a:schemeClr val="bg1">
                <a:lumMod val="75000"/>
                <a:alpha val="4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5" name="직선 연결선 104"/>
          <p:cNvCxnSpPr/>
          <p:nvPr/>
        </p:nvCxnSpPr>
        <p:spPr>
          <a:xfrm rot="5400000" flipH="1" flipV="1">
            <a:off x="4271851" y="2734246"/>
            <a:ext cx="1430013" cy="1203772"/>
          </a:xfrm>
          <a:prstGeom prst="line">
            <a:avLst/>
          </a:prstGeom>
          <a:noFill/>
          <a:ln>
            <a:solidFill>
              <a:schemeClr val="bg1">
                <a:lumMod val="75000"/>
                <a:alpha val="4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6" name="직선 연결선 105"/>
          <p:cNvCxnSpPr>
            <a:stCxn id="120" idx="6"/>
            <a:endCxn id="113" idx="2"/>
          </p:cNvCxnSpPr>
          <p:nvPr/>
        </p:nvCxnSpPr>
        <p:spPr>
          <a:xfrm>
            <a:off x="3995936" y="2289210"/>
            <a:ext cx="1407017" cy="444660"/>
          </a:xfrm>
          <a:prstGeom prst="line">
            <a:avLst/>
          </a:prstGeom>
          <a:noFill/>
          <a:ln w="25400">
            <a:solidFill>
              <a:schemeClr val="bg1">
                <a:lumMod val="75000"/>
                <a:alpha val="4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7" name="직선 연결선 106"/>
          <p:cNvCxnSpPr>
            <a:stCxn id="120" idx="4"/>
          </p:cNvCxnSpPr>
          <p:nvPr/>
        </p:nvCxnSpPr>
        <p:spPr>
          <a:xfrm>
            <a:off x="3851489" y="2435835"/>
            <a:ext cx="534207" cy="1342866"/>
          </a:xfrm>
          <a:prstGeom prst="line">
            <a:avLst/>
          </a:prstGeom>
          <a:noFill/>
          <a:ln>
            <a:solidFill>
              <a:schemeClr val="bg1">
                <a:lumMod val="75000"/>
                <a:alpha val="4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9" name="타원 108"/>
          <p:cNvSpPr/>
          <p:nvPr/>
        </p:nvSpPr>
        <p:spPr>
          <a:xfrm>
            <a:off x="3536654" y="2931690"/>
            <a:ext cx="1800000" cy="1800000"/>
          </a:xfrm>
          <a:prstGeom prst="ellipse">
            <a:avLst/>
          </a:prstGeom>
          <a:solidFill>
            <a:srgbClr val="FF9D1D"/>
          </a:solidFill>
          <a:ln w="190500">
            <a:solidFill>
              <a:srgbClr val="FFC475">
                <a:alpha val="4235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prstClr val="white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823315" y="3243177"/>
            <a:ext cx="3231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700" b="1" dirty="0" smtClean="0">
                <a:gradFill>
                  <a:gsLst>
                    <a:gs pos="30000">
                      <a:srgbClr val="730B0B"/>
                    </a:gs>
                    <a:gs pos="50000">
                      <a:srgbClr val="730B0B"/>
                    </a:gs>
                  </a:gsLst>
                  <a:lin ang="5400000" scaled="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고딕 ExtraBold" pitchFamily="50" charset="-127"/>
                <a:ea typeface="나눔고딕 ExtraBold" pitchFamily="50" charset="-127"/>
              </a:rPr>
              <a:t>민관 합동 </a:t>
            </a:r>
            <a:r>
              <a:rPr lang="en-US" altLang="ko-KR" sz="1700" b="1" dirty="0" smtClean="0">
                <a:gradFill>
                  <a:gsLst>
                    <a:gs pos="30000">
                      <a:srgbClr val="730B0B"/>
                    </a:gs>
                    <a:gs pos="50000">
                      <a:srgbClr val="730B0B"/>
                    </a:gs>
                  </a:gsLst>
                  <a:lin ang="5400000" scaled="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나눔고딕 ExtraBold" pitchFamily="50" charset="-127"/>
                <a:ea typeface="나눔고딕 ExtraBold" pitchFamily="50" charset="-127"/>
              </a:rPr>
              <a:t>T/F</a:t>
            </a:r>
          </a:p>
          <a:p>
            <a:pPr algn="ctr"/>
            <a:r>
              <a:rPr lang="en-US" altLang="ko-KR" sz="1500" b="1" dirty="0" smtClean="0">
                <a:gradFill>
                  <a:gsLst>
                    <a:gs pos="30000">
                      <a:srgbClr val="730B0B"/>
                    </a:gs>
                    <a:gs pos="50000">
                      <a:srgbClr val="730B0B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(27</a:t>
            </a:r>
            <a:r>
              <a:rPr lang="ko-KR" altLang="en-US" sz="1500" b="1" dirty="0" smtClean="0">
                <a:gradFill>
                  <a:gsLst>
                    <a:gs pos="30000">
                      <a:srgbClr val="730B0B"/>
                    </a:gs>
                    <a:gs pos="50000">
                      <a:srgbClr val="730B0B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명</a:t>
            </a:r>
            <a:r>
              <a:rPr lang="en-US" altLang="ko-KR" sz="1500" b="1" dirty="0" smtClean="0">
                <a:gradFill>
                  <a:gsLst>
                    <a:gs pos="30000">
                      <a:srgbClr val="730B0B"/>
                    </a:gs>
                    <a:gs pos="50000">
                      <a:srgbClr val="730B0B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)</a:t>
            </a:r>
            <a:endParaRPr lang="en-US" altLang="ko-KR" sz="1500" b="1" dirty="0">
              <a:gradFill>
                <a:gsLst>
                  <a:gs pos="30000">
                    <a:srgbClr val="730B0B"/>
                  </a:gs>
                  <a:gs pos="50000">
                    <a:srgbClr val="730B0B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4" name="모서리가 둥근 직사각형 113"/>
          <p:cNvSpPr/>
          <p:nvPr/>
        </p:nvSpPr>
        <p:spPr>
          <a:xfrm>
            <a:off x="5438971" y="2090032"/>
            <a:ext cx="1296308" cy="324000"/>
          </a:xfrm>
          <a:prstGeom prst="roundRect">
            <a:avLst>
              <a:gd name="adj" fmla="val 50000"/>
            </a:avLst>
          </a:prstGeom>
          <a:solidFill>
            <a:srgbClr val="20B25E"/>
          </a:solidFill>
          <a:ln>
            <a:solidFill>
              <a:srgbClr val="20B2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5432673" y="2112144"/>
            <a:ext cx="1306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장애인 단체</a:t>
            </a:r>
            <a:r>
              <a:rPr lang="en-US" altLang="ko-KR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(11)</a:t>
            </a:r>
            <a:endParaRPr lang="ko-KR" altLang="en-US" sz="1200" b="1" dirty="0">
              <a:gradFill>
                <a:gsLst>
                  <a:gs pos="3333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5533531" y="4912253"/>
            <a:ext cx="1345600" cy="3240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5396147" y="4936443"/>
            <a:ext cx="1623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민간 전문가</a:t>
            </a:r>
            <a:r>
              <a:rPr lang="en-US" altLang="ko-KR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</a:t>
            </a:r>
            <a:endParaRPr lang="ko-KR" altLang="en-US" sz="1200" b="1" dirty="0">
              <a:gradFill>
                <a:gsLst>
                  <a:gs pos="3333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타원 112"/>
          <p:cNvSpPr/>
          <p:nvPr/>
        </p:nvSpPr>
        <p:spPr>
          <a:xfrm>
            <a:off x="5402953" y="2587244"/>
            <a:ext cx="288894" cy="293251"/>
          </a:xfrm>
          <a:prstGeom prst="ellipse">
            <a:avLst/>
          </a:prstGeom>
          <a:solidFill>
            <a:srgbClr val="20B25E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3" name="모서리가 둥근 직사각형 122"/>
          <p:cNvSpPr/>
          <p:nvPr/>
        </p:nvSpPr>
        <p:spPr>
          <a:xfrm>
            <a:off x="2054595" y="3160424"/>
            <a:ext cx="969751" cy="32400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2691518" y="1926560"/>
            <a:ext cx="956981" cy="324000"/>
          </a:xfrm>
          <a:prstGeom prst="roundRect">
            <a:avLst>
              <a:gd name="adj" fmla="val 50000"/>
            </a:avLst>
          </a:prstGeom>
          <a:solidFill>
            <a:srgbClr val="3665C5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prstClr val="white"/>
              </a:solidFill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2750328" y="1959656"/>
            <a:ext cx="8226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서울시</a:t>
            </a:r>
            <a:r>
              <a:rPr lang="en-US" altLang="ko-KR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(4)</a:t>
            </a:r>
            <a:endParaRPr lang="ko-KR" altLang="en-US" sz="1200" b="1" dirty="0">
              <a:gradFill>
                <a:gsLst>
                  <a:gs pos="3333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0" name="타원 119"/>
          <p:cNvSpPr/>
          <p:nvPr/>
        </p:nvSpPr>
        <p:spPr>
          <a:xfrm>
            <a:off x="3707042" y="2142584"/>
            <a:ext cx="288894" cy="293251"/>
          </a:xfrm>
          <a:prstGeom prst="ellipse">
            <a:avLst/>
          </a:prstGeom>
          <a:solidFill>
            <a:srgbClr val="3665C5"/>
          </a:solidFill>
          <a:ln w="222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1" name="타원 120"/>
          <p:cNvSpPr/>
          <p:nvPr/>
        </p:nvSpPr>
        <p:spPr>
          <a:xfrm>
            <a:off x="5742281" y="4481696"/>
            <a:ext cx="288894" cy="293251"/>
          </a:xfrm>
          <a:prstGeom prst="ellipse">
            <a:avLst/>
          </a:prstGeom>
          <a:solidFill>
            <a:srgbClr val="7030A0"/>
          </a:solidFill>
          <a:ln w="222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2" name="타원 121"/>
          <p:cNvSpPr/>
          <p:nvPr/>
        </p:nvSpPr>
        <p:spPr>
          <a:xfrm>
            <a:off x="2774675" y="3620582"/>
            <a:ext cx="288894" cy="293251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2225">
            <a:solidFill>
              <a:schemeClr val="bg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9" name="모서리가 둥근 직사각형 128"/>
          <p:cNvSpPr/>
          <p:nvPr/>
        </p:nvSpPr>
        <p:spPr>
          <a:xfrm>
            <a:off x="2154896" y="4968670"/>
            <a:ext cx="1339859" cy="324000"/>
          </a:xfrm>
          <a:prstGeom prst="roundRect">
            <a:avLst>
              <a:gd name="adj" fmla="val 50000"/>
            </a:avLst>
          </a:prstGeom>
          <a:solidFill>
            <a:srgbClr val="00A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0" name="직사각형 129"/>
          <p:cNvSpPr/>
          <p:nvPr/>
        </p:nvSpPr>
        <p:spPr>
          <a:xfrm>
            <a:off x="2220792" y="4989808"/>
            <a:ext cx="12554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투자출연기관</a:t>
            </a:r>
            <a:r>
              <a:rPr lang="en-US" altLang="ko-KR" sz="1200" b="1" dirty="0" smtClean="0">
                <a:gradFill>
                  <a:gsLst>
                    <a:gs pos="3333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(3)</a:t>
            </a:r>
            <a:endParaRPr lang="ko-KR" altLang="en-US" sz="1200" b="1" dirty="0">
              <a:gradFill>
                <a:gsLst>
                  <a:gs pos="3333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8" name="타원 127"/>
          <p:cNvSpPr/>
          <p:nvPr/>
        </p:nvSpPr>
        <p:spPr>
          <a:xfrm>
            <a:off x="3638771" y="5089693"/>
            <a:ext cx="288894" cy="293251"/>
          </a:xfrm>
          <a:prstGeom prst="ellipse">
            <a:avLst/>
          </a:prstGeom>
          <a:solidFill>
            <a:srgbClr val="00A7B6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1" name="Text Box 16"/>
          <p:cNvSpPr txBox="1">
            <a:spLocks noChangeArrowheads="1"/>
          </p:cNvSpPr>
          <p:nvPr/>
        </p:nvSpPr>
        <p:spPr bwMode="white">
          <a:xfrm>
            <a:off x="2109450" y="3192842"/>
            <a:ext cx="8226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ko-KR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시의회</a:t>
            </a:r>
            <a:r>
              <a:rPr lang="en-US" altLang="ko-KR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(3)</a:t>
            </a:r>
            <a:endParaRPr lang="en-US" altLang="ko-KR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2" name="직선 연결선 131"/>
          <p:cNvCxnSpPr>
            <a:stCxn id="113" idx="4"/>
            <a:endCxn id="121" idx="0"/>
          </p:cNvCxnSpPr>
          <p:nvPr/>
        </p:nvCxnSpPr>
        <p:spPr>
          <a:xfrm>
            <a:off x="5547400" y="2880495"/>
            <a:ext cx="339328" cy="1601201"/>
          </a:xfrm>
          <a:prstGeom prst="line">
            <a:avLst/>
          </a:prstGeom>
          <a:noFill/>
          <a:ln w="25400">
            <a:solidFill>
              <a:schemeClr val="bg1">
                <a:lumMod val="75000"/>
                <a:alpha val="4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3" name="직선 연결선 132"/>
          <p:cNvCxnSpPr>
            <a:stCxn id="128" idx="6"/>
            <a:endCxn id="121" idx="2"/>
          </p:cNvCxnSpPr>
          <p:nvPr/>
        </p:nvCxnSpPr>
        <p:spPr>
          <a:xfrm flipV="1">
            <a:off x="3927665" y="4628322"/>
            <a:ext cx="1814616" cy="607997"/>
          </a:xfrm>
          <a:prstGeom prst="line">
            <a:avLst/>
          </a:prstGeom>
          <a:noFill/>
          <a:ln w="25400">
            <a:solidFill>
              <a:schemeClr val="bg1">
                <a:lumMod val="75000"/>
                <a:alpha val="4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4" name="직선 연결선 133"/>
          <p:cNvCxnSpPr>
            <a:stCxn id="122" idx="5"/>
            <a:endCxn id="128" idx="0"/>
          </p:cNvCxnSpPr>
          <p:nvPr/>
        </p:nvCxnSpPr>
        <p:spPr>
          <a:xfrm>
            <a:off x="3021261" y="3870887"/>
            <a:ext cx="761957" cy="1218806"/>
          </a:xfrm>
          <a:prstGeom prst="line">
            <a:avLst/>
          </a:prstGeom>
          <a:noFill/>
          <a:ln w="25400">
            <a:solidFill>
              <a:schemeClr val="bg1">
                <a:lumMod val="75000"/>
                <a:alpha val="4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5" name="직선 연결선 134"/>
          <p:cNvCxnSpPr>
            <a:stCxn id="122" idx="7"/>
            <a:endCxn id="120" idx="3"/>
          </p:cNvCxnSpPr>
          <p:nvPr/>
        </p:nvCxnSpPr>
        <p:spPr>
          <a:xfrm flipV="1">
            <a:off x="3021261" y="2392889"/>
            <a:ext cx="728089" cy="1270639"/>
          </a:xfrm>
          <a:prstGeom prst="line">
            <a:avLst/>
          </a:prstGeom>
          <a:noFill/>
          <a:ln w="25400">
            <a:solidFill>
              <a:schemeClr val="bg1">
                <a:lumMod val="75000"/>
                <a:alpha val="48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3" name="TextBox 62"/>
          <p:cNvSpPr txBox="1"/>
          <p:nvPr/>
        </p:nvSpPr>
        <p:spPr>
          <a:xfrm>
            <a:off x="8718780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16510" y="3827944"/>
            <a:ext cx="323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  <a:latin typeface="+mj-lt"/>
                <a:ea typeface="나눔고딕" pitchFamily="50" charset="-127"/>
              </a:rPr>
              <a:t>- </a:t>
            </a:r>
            <a:r>
              <a:rPr lang="ko-KR" altLang="en-US" sz="1300" b="1" dirty="0" smtClean="0">
                <a:solidFill>
                  <a:srgbClr val="0000FF"/>
                </a:solidFill>
                <a:latin typeface="+mj-lt"/>
                <a:ea typeface="나눔고딕" pitchFamily="50" charset="-127"/>
              </a:rPr>
              <a:t>공동위원장 </a:t>
            </a:r>
            <a:r>
              <a:rPr lang="en-US" altLang="ko-KR" sz="1300" b="1" dirty="0" smtClean="0">
                <a:solidFill>
                  <a:srgbClr val="0000FF"/>
                </a:solidFill>
                <a:latin typeface="+mj-lt"/>
                <a:ea typeface="나눔고딕" pitchFamily="50" charset="-127"/>
              </a:rPr>
              <a:t>-</a:t>
            </a:r>
          </a:p>
          <a:p>
            <a:pPr algn="ctr"/>
            <a:endParaRPr lang="en-US" altLang="ko-KR" sz="300" b="1" dirty="0" smtClean="0">
              <a:solidFill>
                <a:srgbClr val="0000FF"/>
              </a:solidFill>
              <a:latin typeface="+mj-lt"/>
              <a:ea typeface="나눔고딕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2"/>
                </a:solidFill>
                <a:latin typeface="+mj-lt"/>
                <a:ea typeface="나눔고딕" pitchFamily="50" charset="-127"/>
              </a:rPr>
              <a:t>장애인 명예 부시장</a:t>
            </a:r>
            <a:endParaRPr lang="en-US" altLang="ko-KR" sz="1200" b="1" dirty="0" smtClean="0">
              <a:solidFill>
                <a:schemeClr val="tx2"/>
              </a:solidFill>
              <a:latin typeface="+mj-lt"/>
              <a:ea typeface="나눔고딕" pitchFamily="50" charset="-127"/>
            </a:endParaRPr>
          </a:p>
          <a:p>
            <a:pPr algn="ctr"/>
            <a:r>
              <a:rPr lang="ko-KR" altLang="en-US" sz="1200" b="1" dirty="0" smtClean="0">
                <a:solidFill>
                  <a:schemeClr val="tx2"/>
                </a:solidFill>
                <a:latin typeface="+mj-lt"/>
                <a:ea typeface="나눔고딕" pitchFamily="50" charset="-127"/>
              </a:rPr>
              <a:t>도시교통본부장</a:t>
            </a:r>
            <a:endParaRPr lang="en-US" altLang="ko-KR" sz="1200" b="1" dirty="0">
              <a:solidFill>
                <a:schemeClr val="tx2"/>
              </a:solidFill>
              <a:latin typeface="+mj-lt"/>
              <a:ea typeface="나눔고딕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403648" y="1700808"/>
            <a:ext cx="1468992" cy="786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Blip>
                <a:blip r:embed="rId4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도시교통본부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(2)</a:t>
            </a:r>
          </a:p>
          <a:p>
            <a:pPr>
              <a:lnSpc>
                <a:spcPct val="130000"/>
              </a:lnSpc>
              <a:buBlip>
                <a:blip r:embed="rId4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복지본부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(1)</a:t>
            </a:r>
          </a:p>
          <a:p>
            <a:pPr>
              <a:lnSpc>
                <a:spcPct val="130000"/>
              </a:lnSpc>
              <a:buBlip>
                <a:blip r:embed="rId4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안전총괄본부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(1)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42274" y="3100542"/>
            <a:ext cx="1622880" cy="545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교통위원회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(1)</a:t>
            </a:r>
          </a:p>
          <a:p>
            <a:pPr>
              <a:lnSpc>
                <a:spcPct val="130000"/>
              </a:lnSpc>
              <a:buBlip>
                <a:blip r:embed="rId5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보건복지위원회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(2)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876256" y="4806880"/>
            <a:ext cx="1007327" cy="786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Blip>
                <a:blip r:embed="rId6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연구원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(2)</a:t>
            </a:r>
          </a:p>
          <a:p>
            <a:pPr>
              <a:lnSpc>
                <a:spcPct val="130000"/>
              </a:lnSpc>
              <a:buBlip>
                <a:blip r:embed="rId6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교수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(1)</a:t>
            </a:r>
          </a:p>
          <a:p>
            <a:pPr>
              <a:lnSpc>
                <a:spcPct val="130000"/>
              </a:lnSpc>
              <a:buBlip>
                <a:blip r:embed="rId6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변호사</a:t>
            </a: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(1)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82742" y="4846792"/>
            <a:ext cx="1577996" cy="786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Blip>
                <a:blip r:embed="rId7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서울메트로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7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서울도시철도공사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7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서울시설공단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68071" y="1743914"/>
            <a:ext cx="2501326" cy="27065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서울장애인차별철폐연대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서울장애인자립생활센터협의회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광화문엘리베이터 설치모임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전국시각장애인청년연합회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서울지체장애인협회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서울시각장애인협회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서울농아인협회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서울지적장애인복지협회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한국장애인복지관협회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중구 길벗 장애인자립생활센터</a:t>
            </a:r>
            <a:endParaRPr lang="en-US" altLang="ko-KR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30000"/>
              </a:lnSpc>
              <a:buBlip>
                <a:blip r:embed="rId8"/>
              </a:buBlip>
            </a:pPr>
            <a:r>
              <a:rPr lang="en-US" altLang="ko-KR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함께 가는 서울장애인 </a:t>
            </a:r>
            <a:r>
              <a:rPr lang="ko-KR" altLang="en-US" sz="1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부모회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1" name="모서리가 둥근 직사각형 150"/>
          <p:cNvSpPr/>
          <p:nvPr/>
        </p:nvSpPr>
        <p:spPr>
          <a:xfrm>
            <a:off x="611560" y="5949280"/>
            <a:ext cx="8136904" cy="648072"/>
          </a:xfrm>
          <a:prstGeom prst="roundRect">
            <a:avLst>
              <a:gd name="adj" fmla="val 44830"/>
            </a:avLst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 lang="ko-KR">
                <a:latin typeface="굴림"/>
                <a:ea typeface="굴림"/>
                <a:cs typeface="+mn-cs"/>
              </a:defRPr>
            </a:pPr>
            <a:endParaRPr lang="ko-KR" altLang="en-US" dirty="0">
              <a:solidFill>
                <a:schemeClr val="tx1"/>
              </a:solidFill>
              <a:latin typeface="굴림"/>
              <a:ea typeface="굴림"/>
              <a:cs typeface="+mn-cs"/>
            </a:endParaRPr>
          </a:p>
        </p:txBody>
      </p:sp>
      <p:sp>
        <p:nvSpPr>
          <p:cNvPr id="156" name="직사각형 155"/>
          <p:cNvSpPr/>
          <p:nvPr/>
        </p:nvSpPr>
        <p:spPr>
          <a:xfrm>
            <a:off x="673840" y="6021288"/>
            <a:ext cx="81369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600" b="1" spc="-12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※ T/F </a:t>
            </a:r>
            <a:r>
              <a:rPr lang="ko-KR" altLang="en-US" sz="1600" b="1" spc="-12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산하에 구체적인 정책대안 개발을 위한 </a:t>
            </a:r>
            <a:r>
              <a:rPr lang="ko-KR" altLang="en-US" sz="2200" b="1" spc="-120" dirty="0" smtClean="0">
                <a:solidFill>
                  <a:schemeClr val="accent6">
                    <a:lumMod val="50000"/>
                  </a:schemeClr>
                </a:solidFill>
              </a:rPr>
              <a:t>‘실무지원단</a:t>
            </a:r>
            <a:r>
              <a:rPr lang="en-US" altLang="ko-KR" sz="2200" b="1" spc="-120" dirty="0" smtClean="0">
                <a:solidFill>
                  <a:schemeClr val="accent6">
                    <a:lumMod val="50000"/>
                  </a:schemeClr>
                </a:solidFill>
              </a:rPr>
              <a:t>’</a:t>
            </a:r>
            <a:r>
              <a:rPr lang="en-US" altLang="ko-KR" sz="1400" b="1" spc="-120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ko-KR" altLang="en-US" sz="1400" b="1" spc="-120" dirty="0" smtClean="0">
                <a:solidFill>
                  <a:schemeClr val="accent6">
                    <a:lumMod val="50000"/>
                  </a:schemeClr>
                </a:solidFill>
              </a:rPr>
              <a:t>단장 </a:t>
            </a:r>
            <a:r>
              <a:rPr lang="en-US" altLang="ko-KR" sz="1400" b="1" spc="-120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ko-KR" altLang="en-US" sz="1400" b="1" spc="-120" dirty="0" smtClean="0">
                <a:solidFill>
                  <a:schemeClr val="accent6">
                    <a:lumMod val="50000"/>
                  </a:schemeClr>
                </a:solidFill>
              </a:rPr>
              <a:t>보행친화기획관</a:t>
            </a:r>
            <a:r>
              <a:rPr lang="en-US" altLang="ko-KR" sz="1400" b="1" spc="-120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ko-KR" altLang="en-US" sz="1600" b="1" spc="-12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ko-KR" altLang="en-US" sz="1600" b="1" spc="-12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별도 운영</a:t>
            </a:r>
            <a:endParaRPr lang="ko-KR" altLang="en-US" sz="1600" b="1" spc="-12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모서리가 둥근 직사각형 176"/>
          <p:cNvSpPr/>
          <p:nvPr/>
        </p:nvSpPr>
        <p:spPr>
          <a:xfrm>
            <a:off x="3131840" y="5517256"/>
            <a:ext cx="5400600" cy="864072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ko-KR" altLang="en-US" sz="12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6" name="모서리가 둥근 직사각형 175"/>
          <p:cNvSpPr/>
          <p:nvPr/>
        </p:nvSpPr>
        <p:spPr>
          <a:xfrm>
            <a:off x="3131840" y="4436809"/>
            <a:ext cx="5400600" cy="864096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ko-KR" altLang="en-US" sz="12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5" name="모서리가 둥근 직사각형 174"/>
          <p:cNvSpPr/>
          <p:nvPr/>
        </p:nvSpPr>
        <p:spPr>
          <a:xfrm>
            <a:off x="3131840" y="2598976"/>
            <a:ext cx="5400600" cy="1595026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ko-KR" altLang="en-US" sz="12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3131840" y="1510136"/>
            <a:ext cx="5400600" cy="838743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endParaRPr lang="ko-KR" altLang="en-US" sz="12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604448" y="6453336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8596" y="788072"/>
            <a:ext cx="4071396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정책의</a:t>
            </a:r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전 과정에 걸친 시민참여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한컴바탕" pitchFamily="18" charset="2"/>
                <a:ea typeface="한컴바탕" pitchFamily="18" charset="2"/>
                <a:cs typeface="한컴바탕" pitchFamily="18" charset="2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4" name="모서리가 둥근 직사각형 143"/>
          <p:cNvSpPr/>
          <p:nvPr/>
        </p:nvSpPr>
        <p:spPr>
          <a:xfrm>
            <a:off x="3132138" y="1510137"/>
            <a:ext cx="5256212" cy="46170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•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장애인단체가 이동권 실태 문제점 진단 및 정책 제안</a:t>
            </a:r>
            <a:endParaRPr lang="en-US" altLang="ko-KR" sz="14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0" name="모서리가 둥근 직사각형 169"/>
          <p:cNvSpPr/>
          <p:nvPr/>
        </p:nvSpPr>
        <p:spPr>
          <a:xfrm>
            <a:off x="3180159" y="4439356"/>
            <a:ext cx="5400600" cy="89375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T/F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를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장애인 이동권 협의회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로 정식 기구화하여 전환 운영</a:t>
            </a:r>
            <a:endParaRPr lang="en-US" altLang="ko-KR" sz="14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모니터링 점검결과 부진사업 이행 독려</a:t>
            </a:r>
            <a:endParaRPr lang="en-US" altLang="ko-KR" sz="115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추가 과제 지속 발굴</a:t>
            </a:r>
          </a:p>
        </p:txBody>
      </p:sp>
      <p:sp>
        <p:nvSpPr>
          <p:cNvPr id="171" name="모서리가 둥근 직사각형 170"/>
          <p:cNvSpPr/>
          <p:nvPr/>
        </p:nvSpPr>
        <p:spPr>
          <a:xfrm>
            <a:off x="3203848" y="5487577"/>
            <a:ext cx="5400600" cy="89375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민관 합동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‘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모니터링단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고딕" pitchFamily="50" charset="-127"/>
                <a:ea typeface="나눔고딕" pitchFamily="50" charset="-127"/>
              </a:rPr>
              <a:t>’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구성 운영</a:t>
            </a:r>
            <a:endParaRPr lang="en-US" altLang="ko-KR" sz="14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구 성 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장애인단체 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공무원 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+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운영기관</a:t>
            </a:r>
            <a:endParaRPr lang="en-US" altLang="ko-KR" sz="115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  - 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기 능 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시공과정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사업별 중간 </a:t>
            </a:r>
            <a:r>
              <a:rPr lang="en-US" altLang="ko-KR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15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최종 성과물에 대한 현장 평가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42910" y="214290"/>
            <a:ext cx="2315456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Arial" pitchFamily="34" charset="0"/>
              </a:rPr>
              <a:t>Ⅲ.  </a:t>
            </a:r>
            <a:r>
              <a:rPr lang="ko-KR" altLang="en-US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추진경과</a:t>
            </a:r>
            <a:endParaRPr lang="ko-KR" altLang="en-US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sp>
        <p:nvSpPr>
          <p:cNvPr id="32" name="아래쪽 화살표 31"/>
          <p:cNvSpPr/>
          <p:nvPr/>
        </p:nvSpPr>
        <p:spPr>
          <a:xfrm>
            <a:off x="539552" y="1214422"/>
            <a:ext cx="604842" cy="5286412"/>
          </a:xfrm>
          <a:prstGeom prst="downArrow">
            <a:avLst/>
          </a:prstGeom>
          <a:gradFill>
            <a:gsLst>
              <a:gs pos="0">
                <a:schemeClr val="tx2">
                  <a:lumMod val="50000"/>
                  <a:alpha val="7900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모서리가 둥근 직사각형 162"/>
          <p:cNvSpPr/>
          <p:nvPr/>
        </p:nvSpPr>
        <p:spPr>
          <a:xfrm>
            <a:off x="827584" y="5546416"/>
            <a:ext cx="2232232" cy="508271"/>
          </a:xfrm>
          <a:prstGeom prst="roundRect">
            <a:avLst>
              <a:gd name="adj" fmla="val 26953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평             가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(’16. 6 ~ )</a:t>
            </a:r>
            <a:endParaRPr lang="ko-KR" altLang="en-US" sz="1100" b="1" dirty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1" name="모서리가 둥근 직사각형 70"/>
          <p:cNvSpPr/>
          <p:nvPr/>
        </p:nvSpPr>
        <p:spPr>
          <a:xfrm>
            <a:off x="827088" y="1480569"/>
            <a:ext cx="2232744" cy="508271"/>
          </a:xfrm>
          <a:prstGeom prst="roundRect">
            <a:avLst>
              <a:gd name="adj" fmla="val 24631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문제점 진단 및 정책 제안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(’14.12)</a:t>
            </a:r>
            <a:endParaRPr lang="ko-KR" altLang="en-US" sz="1100" b="1" dirty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827584" y="2564904"/>
            <a:ext cx="2232232" cy="508271"/>
          </a:xfrm>
          <a:prstGeom prst="roundRect">
            <a:avLst>
              <a:gd name="adj" fmla="val 23140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T/F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구성 및 계획수립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( </a:t>
            </a:r>
            <a:r>
              <a:rPr lang="ko-KR" altLang="en-US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최초구성 </a:t>
            </a:r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’15.1 </a:t>
            </a:r>
            <a:r>
              <a:rPr lang="ko-KR" altLang="en-US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→ 확대 </a:t>
            </a:r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’15.6) </a:t>
            </a:r>
            <a:endParaRPr lang="ko-KR" altLang="en-US" sz="1100" b="1" dirty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55" name="모서리가 둥근 직사각형 154"/>
          <p:cNvSpPr/>
          <p:nvPr/>
        </p:nvSpPr>
        <p:spPr>
          <a:xfrm>
            <a:off x="827584" y="4445898"/>
            <a:ext cx="2232232" cy="508271"/>
          </a:xfrm>
          <a:prstGeom prst="roundRect">
            <a:avLst>
              <a:gd name="adj" fmla="val 23559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사  업  추  진</a:t>
            </a:r>
            <a:endParaRPr lang="en-US" altLang="ko-KR" sz="14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11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(’16. 1 ~ )</a:t>
            </a:r>
            <a:endParaRPr lang="ko-KR" altLang="en-US" sz="1100" b="1" dirty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3131840" y="1820524"/>
            <a:ext cx="5008598" cy="52835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  - 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지하철역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동선 확보를 위한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E/V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설치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  -  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저상버스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100%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도입 등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3105366" y="2522339"/>
            <a:ext cx="6227372" cy="158417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실무지원단 및 민관합동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T/F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회의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(10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  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- 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장애인단체 요구사항 의견 수렴 및 논의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(30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소관부서별 장애인단체 간담회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(10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회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장애인단체 초청 토론회 개최 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(15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개 단체 참석</a:t>
            </a:r>
            <a:r>
              <a:rPr lang="en-US" altLang="ko-KR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endParaRPr lang="en-US" altLang="ko-KR" sz="12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300" b="1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※ T/F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확대구성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: 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유형별 장애인단체 대표 추가 위촉 시행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당초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19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명 →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27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명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(8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명↑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))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       </a:t>
            </a:r>
            <a:endParaRPr lang="ko-KR" alt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5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4" y="1556792"/>
            <a:ext cx="335916" cy="3359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4" y="2657023"/>
            <a:ext cx="335916" cy="3359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4" y="4522251"/>
            <a:ext cx="335916" cy="3359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53" y="5626564"/>
            <a:ext cx="335916" cy="3359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_x173733248" descr="EMB000007c8c207"/>
          <p:cNvPicPr>
            <a:picLocks noChangeAspect="1" noChangeArrowheads="1"/>
          </p:cNvPicPr>
          <p:nvPr/>
        </p:nvPicPr>
        <p:blipFill>
          <a:blip r:embed="rId2" cstate="print">
            <a:grayscl/>
            <a:lum/>
          </a:blip>
          <a:srcRect/>
          <a:stretch>
            <a:fillRect/>
          </a:stretch>
        </p:blipFill>
        <p:spPr bwMode="auto">
          <a:xfrm>
            <a:off x="899592" y="3372080"/>
            <a:ext cx="2455132" cy="15747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10000" contrast="-60000"/>
          </a:blip>
          <a:srcRect l="28051" t="22515" r="34843" b="51673"/>
          <a:stretch>
            <a:fillRect/>
          </a:stretch>
        </p:blipFill>
        <p:spPr bwMode="auto">
          <a:xfrm>
            <a:off x="539552" y="980728"/>
            <a:ext cx="3792874" cy="2521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5" name="그룹 44"/>
          <p:cNvGrpSpPr/>
          <p:nvPr/>
        </p:nvGrpSpPr>
        <p:grpSpPr>
          <a:xfrm>
            <a:off x="2431290" y="1558381"/>
            <a:ext cx="6029142" cy="3403763"/>
            <a:chOff x="3136145" y="1828732"/>
            <a:chExt cx="6029142" cy="3403763"/>
          </a:xfrm>
        </p:grpSpPr>
        <p:sp>
          <p:nvSpPr>
            <p:cNvPr id="47" name="직사각형 46"/>
            <p:cNvSpPr/>
            <p:nvPr/>
          </p:nvSpPr>
          <p:spPr>
            <a:xfrm>
              <a:off x="3136145" y="1828732"/>
              <a:ext cx="358615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72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ko-KR" altLang="en-US" sz="4400" b="1" dirty="0" smtClean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회</a:t>
              </a:r>
              <a:endParaRPr lang="ko-KR" altLang="en-US" sz="8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3641761" y="3116387"/>
              <a:ext cx="30752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600" b="1" dirty="0" smtClean="0">
                  <a:gradFill>
                    <a:gsLst>
                      <a:gs pos="5833">
                        <a:srgbClr val="F79646"/>
                      </a:gs>
                      <a:gs pos="18000">
                        <a:srgbClr val="F79646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</a:t>
              </a:r>
              <a:r>
                <a:rPr lang="ko-KR" altLang="en-US" sz="4400" b="1" dirty="0" smtClean="0">
                  <a:gradFill>
                    <a:gsLst>
                      <a:gs pos="5833">
                        <a:srgbClr val="F79646"/>
                      </a:gs>
                      <a:gs pos="18000">
                        <a:srgbClr val="F79646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개 단체</a:t>
              </a:r>
              <a:endParaRPr lang="ko-KR" altLang="en-US" sz="6600" b="1" dirty="0">
                <a:gradFill>
                  <a:gsLst>
                    <a:gs pos="5833">
                      <a:srgbClr val="F79646"/>
                    </a:gs>
                    <a:gs pos="18000">
                      <a:srgbClr val="F79646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6645007" y="4124499"/>
              <a:ext cx="2520280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600" b="1" dirty="0" smtClean="0">
                  <a:solidFill>
                    <a:srgbClr val="3665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326</a:t>
              </a:r>
              <a:r>
                <a:rPr lang="ko-KR" altLang="en-US" sz="3600" b="1" dirty="0" smtClean="0">
                  <a:solidFill>
                    <a:srgbClr val="3665C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일</a:t>
              </a:r>
              <a:endParaRPr lang="ko-KR" altLang="en-US" sz="3600" b="1" dirty="0">
                <a:solidFill>
                  <a:srgbClr val="3665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4357685" y="1645270"/>
            <a:ext cx="2901095" cy="1382779"/>
            <a:chOff x="4500562" y="1194730"/>
            <a:chExt cx="2672820" cy="2123552"/>
          </a:xfrm>
        </p:grpSpPr>
        <p:sp>
          <p:nvSpPr>
            <p:cNvPr id="54" name="직사각형 53"/>
            <p:cNvSpPr/>
            <p:nvPr/>
          </p:nvSpPr>
          <p:spPr>
            <a:xfrm>
              <a:off x="4500562" y="1285859"/>
              <a:ext cx="2286000" cy="203242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o-KR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총괄 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T/F </a:t>
              </a:r>
              <a:r>
                <a:rPr lang="ko-KR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회의</a:t>
              </a:r>
              <a:endPara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  <a:p>
              <a:r>
                <a:rPr lang="ko-KR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실무지원단 회의</a:t>
              </a:r>
              <a:endPara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  <a:p>
              <a:r>
                <a:rPr lang="ko-KR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장애인 단체 간담회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  <a:p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pic>
          <p:nvPicPr>
            <p:cNvPr id="58" name="그림 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 bwMode="auto">
            <a:xfrm>
              <a:off x="6277617" y="1194730"/>
              <a:ext cx="895765" cy="1198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8" name="직사각형 67"/>
          <p:cNvSpPr/>
          <p:nvPr/>
        </p:nvSpPr>
        <p:spPr>
          <a:xfrm>
            <a:off x="279513" y="5157192"/>
            <a:ext cx="8856984" cy="1512168"/>
          </a:xfrm>
          <a:prstGeom prst="rect">
            <a:avLst/>
          </a:prstGeom>
          <a:solidFill>
            <a:srgbClr val="FFFFCC">
              <a:alpha val="40000"/>
            </a:srgbClr>
          </a:solidFill>
        </p:spPr>
        <p:txBody>
          <a:bodyPr wrap="square">
            <a:noAutofit/>
          </a:bodyPr>
          <a:lstStyle/>
          <a:p>
            <a:pPr algn="ctr"/>
            <a:endParaRPr lang="en-US" altLang="ko-KR" sz="2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손글씨 붓" pitchFamily="66" charset="-127"/>
              <a:ea typeface="나눔손글씨 붓" pitchFamily="66" charset="-127"/>
              <a:cs typeface="Arial" pitchFamily="34" charset="0"/>
            </a:endParaRPr>
          </a:p>
          <a:p>
            <a:pPr algn="ctr"/>
            <a:endParaRPr lang="en-US" altLang="ko-KR" sz="2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손글씨 붓" pitchFamily="66" charset="-127"/>
              <a:ea typeface="나눔손글씨 붓" pitchFamily="66" charset="-127"/>
              <a:cs typeface="Arial" pitchFamily="34" charset="0"/>
            </a:endParaRPr>
          </a:p>
          <a:p>
            <a:pPr algn="ctr"/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   </a:t>
            </a:r>
            <a:r>
              <a:rPr lang="ko-KR" altLang="en-US" sz="3200" b="1" dirty="0" smtClean="0">
                <a:solidFill>
                  <a:schemeClr val="accent1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장애인 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과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  </a:t>
            </a:r>
            <a:r>
              <a:rPr lang="ko-KR" altLang="en-US" sz="3200" b="1" dirty="0" err="1" smtClean="0">
                <a:solidFill>
                  <a:schemeClr val="accent1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전문가</a:t>
            </a:r>
            <a:r>
              <a:rPr lang="ko-KR" altLang="en-US" sz="20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여러분들이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 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 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심혈을 기울여 </a:t>
            </a:r>
            <a:r>
              <a:rPr lang="ko-KR" altLang="en-US" sz="3200" b="1" dirty="0" smtClean="0">
                <a:solidFill>
                  <a:schemeClr val="accent1">
                    <a:lumMod val="75000"/>
                  </a:schemeClr>
                </a:solidFill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함께 만들어 주신 정책 </a:t>
            </a:r>
            <a:r>
              <a:rPr lang="ko-KR" altLang="en-US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입니다</a:t>
            </a:r>
            <a:r>
              <a:rPr lang="en-US" altLang="ko-KR" sz="2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붓" pitchFamily="66" charset="-127"/>
                <a:ea typeface="나눔손글씨 붓" pitchFamily="66" charset="-127"/>
                <a:cs typeface="Arial" pitchFamily="34" charset="0"/>
              </a:rPr>
              <a:t>!</a:t>
            </a:r>
            <a:endParaRPr lang="ko-KR" altLang="en-US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손글씨 붓" pitchFamily="66" charset="-127"/>
              <a:ea typeface="나눔손글씨 붓" pitchFamily="66" charset="-127"/>
              <a:cs typeface="Arial" pitchFamily="34" charset="0"/>
            </a:endParaRPr>
          </a:p>
        </p:txBody>
      </p:sp>
      <p:grpSp>
        <p:nvGrpSpPr>
          <p:cNvPr id="76" name="그룹 75"/>
          <p:cNvGrpSpPr/>
          <p:nvPr/>
        </p:nvGrpSpPr>
        <p:grpSpPr>
          <a:xfrm>
            <a:off x="5840169" y="3253457"/>
            <a:ext cx="2980303" cy="613231"/>
            <a:chOff x="6959319" y="2838450"/>
            <a:chExt cx="3591104" cy="941747"/>
          </a:xfrm>
        </p:grpSpPr>
        <p:sp>
          <p:nvSpPr>
            <p:cNvPr id="78" name="직사각형 77"/>
            <p:cNvSpPr/>
            <p:nvPr/>
          </p:nvSpPr>
          <p:spPr>
            <a:xfrm>
              <a:off x="6959319" y="3165743"/>
              <a:ext cx="3591104" cy="614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장애인 단체 초청 토론회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grpSp>
          <p:nvGrpSpPr>
            <p:cNvPr id="81" name="그룹 1028"/>
            <p:cNvGrpSpPr/>
            <p:nvPr/>
          </p:nvGrpSpPr>
          <p:grpSpPr>
            <a:xfrm>
              <a:off x="7094458" y="2838450"/>
              <a:ext cx="1279255" cy="346149"/>
              <a:chOff x="7073230" y="2816160"/>
              <a:chExt cx="1361633" cy="368439"/>
            </a:xfrm>
          </p:grpSpPr>
          <p:pic>
            <p:nvPicPr>
              <p:cNvPr id="82" name="그림 81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778080" y="2816160"/>
                <a:ext cx="656783" cy="368439"/>
              </a:xfrm>
              <a:prstGeom prst="rect">
                <a:avLst/>
              </a:prstGeom>
            </p:spPr>
          </p:pic>
          <p:pic>
            <p:nvPicPr>
              <p:cNvPr id="85" name="그림 84"/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073230" y="2816160"/>
                <a:ext cx="656783" cy="368439"/>
              </a:xfrm>
              <a:prstGeom prst="rect">
                <a:avLst/>
              </a:prstGeom>
            </p:spPr>
          </p:pic>
        </p:grpSp>
      </p:grpSp>
      <p:grpSp>
        <p:nvGrpSpPr>
          <p:cNvPr id="86" name="그룹 85"/>
          <p:cNvGrpSpPr/>
          <p:nvPr/>
        </p:nvGrpSpPr>
        <p:grpSpPr>
          <a:xfrm>
            <a:off x="3786723" y="4296867"/>
            <a:ext cx="1865397" cy="493385"/>
            <a:chOff x="6112606" y="4297503"/>
            <a:chExt cx="2247703" cy="757697"/>
          </a:xfrm>
        </p:grpSpPr>
        <p:sp>
          <p:nvSpPr>
            <p:cNvPr id="87" name="직사각형 86"/>
            <p:cNvSpPr/>
            <p:nvPr/>
          </p:nvSpPr>
          <p:spPr>
            <a:xfrm>
              <a:off x="6112606" y="4297503"/>
              <a:ext cx="1551407" cy="614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다음_Regular" pitchFamily="2" charset="-127"/>
                  <a:ea typeface="다음_Regular" pitchFamily="2" charset="-127"/>
                </a:rPr>
                <a:t>준비 일수</a:t>
              </a:r>
              <a:endPara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pic>
          <p:nvPicPr>
            <p:cNvPr id="88" name="그림 87"/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89870" y="4297503"/>
              <a:ext cx="870439" cy="757697"/>
            </a:xfrm>
            <a:prstGeom prst="rect">
              <a:avLst/>
            </a:prstGeom>
          </p:spPr>
        </p:pic>
      </p:grp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28596" y="785794"/>
            <a:ext cx="2343204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주요 추진 실적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395536" y="530294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☞</a:t>
            </a:r>
            <a:r>
              <a:rPr lang="en-US" altLang="ko-KR" sz="3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3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서울시  선언문  및  실천계획  확정 </a:t>
            </a:r>
            <a:r>
              <a:rPr lang="en-US" altLang="ko-KR" sz="20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(15.11.20)  </a:t>
            </a:r>
            <a:r>
              <a:rPr lang="en-US" altLang="ko-KR" sz="32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!!</a:t>
            </a:r>
            <a:endParaRPr lang="ko-KR" altLang="en-US" sz="3200" b="1" dirty="0" smtClean="0">
              <a:solidFill>
                <a:srgbClr val="0000FF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323528" y="5157192"/>
            <a:ext cx="8820472" cy="0"/>
          </a:xfrm>
          <a:prstGeom prst="line">
            <a:avLst/>
          </a:prstGeom>
          <a:ln w="28575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332047" y="6669360"/>
            <a:ext cx="8820472" cy="0"/>
          </a:xfrm>
          <a:prstGeom prst="line">
            <a:avLst/>
          </a:prstGeom>
          <a:ln w="28575">
            <a:solidFill>
              <a:srgbClr val="FFFF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 descr="NISI20111103_0005403346_web.jpg"/>
          <p:cNvPicPr>
            <a:picLocks noChangeAspect="1"/>
          </p:cNvPicPr>
          <p:nvPr/>
        </p:nvPicPr>
        <p:blipFill>
          <a:blip r:embed="rId2" cstate="print">
            <a:grayscl/>
            <a:lum bright="4000" contrast="-35000"/>
          </a:blip>
          <a:stretch>
            <a:fillRect/>
          </a:stretch>
        </p:blipFill>
        <p:spPr>
          <a:xfrm flipH="1">
            <a:off x="5159141" y="980728"/>
            <a:ext cx="3877355" cy="3024337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7" name="Picture 2" descr="H:\작업2012-\03 png\구\그림1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42910" y="214290"/>
            <a:ext cx="2776962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Arial" pitchFamily="34" charset="0"/>
              </a:rPr>
              <a:t>Ⅳ.  </a:t>
            </a:r>
            <a:r>
              <a:rPr kumimoji="1" lang="ko-KR" altLang="en-US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Arial" pitchFamily="34" charset="0"/>
              </a:rPr>
              <a:t>서울시 선언문</a:t>
            </a:r>
            <a:endParaRPr lang="ko-KR" altLang="en-US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676456" y="64533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/>
          <a:srcRect l="1410" t="1005" r="1410" b="1005"/>
          <a:stretch>
            <a:fillRect/>
          </a:stretch>
        </p:blipFill>
        <p:spPr bwMode="auto">
          <a:xfrm rot="21254787">
            <a:off x="444165" y="976017"/>
            <a:ext cx="4134416" cy="582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4644008" y="4077072"/>
            <a:ext cx="4464496" cy="1584176"/>
          </a:xfrm>
        </p:spPr>
        <p:txBody>
          <a:bodyPr/>
          <a:lstStyle/>
          <a:p>
            <a:pPr lvl="0" algn="ctr">
              <a:lnSpc>
                <a:spcPct val="100000"/>
              </a:lnSpc>
            </a:pP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서울시는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0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장애인 이동권 증진을 </a:t>
            </a:r>
            <a:r>
              <a:rPr lang="ko-KR" altLang="en-US" sz="2000" b="1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위한 정책</a:t>
            </a:r>
            <a:r>
              <a:rPr lang="ko-KR" altLang="en-US" sz="1600" b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을</a:t>
            </a:r>
            <a:endParaRPr lang="en-US" altLang="ko-KR" sz="1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  <a:p>
            <a:pPr lvl="0" algn="ctr">
              <a:lnSpc>
                <a:spcPct val="100000"/>
              </a:lnSpc>
            </a:pPr>
            <a:r>
              <a:rPr lang="ko-KR" altLang="en-US" sz="2000" b="1" dirty="0" smtClean="0">
                <a:solidFill>
                  <a:srgbClr val="0000FF"/>
                </a:solidFill>
                <a:latin typeface="나눔고딕 ExtraBold" pitchFamily="50" charset="-127"/>
                <a:ea typeface="나눔고딕 ExtraBold" pitchFamily="50" charset="-127"/>
              </a:rPr>
              <a:t>성실히 이행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하고</a:t>
            </a:r>
            <a:r>
              <a:rPr lang="en-US" altLang="ko-KR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</a:t>
            </a:r>
          </a:p>
          <a:p>
            <a:pPr lvl="0" algn="ctr">
              <a:lnSpc>
                <a:spcPct val="100000"/>
              </a:lnSpc>
            </a:pPr>
            <a:endParaRPr lang="en-US" altLang="ko-KR" sz="5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  <a:p>
            <a:pPr lvl="0" algn="ctr">
              <a:lnSpc>
                <a:spcPct val="100000"/>
              </a:lnSpc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장애인단체와 협의와 노력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을</a:t>
            </a:r>
            <a:endParaRPr lang="en-US" altLang="ko-KR" sz="1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  <a:p>
            <a:pPr lvl="0" algn="ctr">
              <a:lnSpc>
                <a:spcPct val="100000"/>
              </a:lnSpc>
            </a:pP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지속해 나갈 것을 </a:t>
            </a:r>
            <a:endParaRPr lang="en-US" altLang="ko-KR" sz="16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  <a:p>
            <a:pPr lvl="0" algn="ctr">
              <a:lnSpc>
                <a:spcPct val="100000"/>
              </a:lnSpc>
            </a:pPr>
            <a:endParaRPr lang="en-US" altLang="ko-KR" sz="5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  <a:p>
            <a:pPr lvl="0" algn="ctr">
              <a:lnSpc>
                <a:spcPct val="100000"/>
              </a:lnSpc>
            </a:pPr>
            <a:r>
              <a:rPr lang="ko-KR" altLang="en-US" sz="36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약속합니다</a:t>
            </a:r>
            <a:r>
              <a:rPr lang="en-US" altLang="ko-KR" sz="36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!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H:\작업2012-\03 png\구\그림122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662978" y="234838"/>
            <a:ext cx="5572164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solidFill>
                  <a:schemeClr val="tx2">
                    <a:lumMod val="75000"/>
                  </a:schemeClr>
                </a:solidFill>
                <a:latin typeface="나눔고딕 ExtraBold" charset="-127"/>
                <a:ea typeface="나눔고딕 ExtraBold" charset="-127"/>
                <a:cs typeface="Arial" pitchFamily="34" charset="0"/>
              </a:rPr>
              <a:t>Ⅴ.  </a:t>
            </a:r>
            <a:r>
              <a:rPr lang="ko-KR" altLang="en-US" sz="2400" b="1" dirty="0" smtClean="0">
                <a:solidFill>
                  <a:schemeClr val="tx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분야별 추진계획</a:t>
            </a:r>
            <a:endParaRPr lang="ko-KR" altLang="en-US" sz="2400" b="1" dirty="0">
              <a:solidFill>
                <a:schemeClr val="tx2">
                  <a:lumMod val="75000"/>
                </a:schemeClr>
              </a:solidFill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9750" y="1370345"/>
          <a:ext cx="8208714" cy="526068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59842"/>
                <a:gridCol w="2520280"/>
                <a:gridCol w="5328592"/>
              </a:tblGrid>
              <a:tr h="2572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단 위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세 부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35290">
                <a:tc>
                  <a:txBody>
                    <a:bodyPr/>
                    <a:lstStyle/>
                    <a:p>
                      <a:pPr marL="230188" marR="0" indent="-230188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全역사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 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1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동선 확보를 위한 엘리베이터 설치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①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全역사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동선 확보를 위한 엘리베이터 설치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(~’22)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- 1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동선 미확보 역사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37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개역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추진중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14, </a:t>
                      </a:r>
                      <a:r>
                        <a:rPr lang="ko-KR" altLang="en-US" sz="1000" b="0" kern="0" spc="0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미추진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23)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에 엘리베이터 설치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  <a:tr h="486807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승강장과 열차 간 바퀴 빠짐 방지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② 승강장과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열차 간격이 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10cm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이상인 곡선승강장 ‘자동안전발판’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설치대상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110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개역</a:t>
                      </a:r>
                      <a:r>
                        <a:rPr lang="en-US" altLang="ko-KR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2,870</a:t>
                      </a:r>
                      <a:r>
                        <a:rPr lang="ko-KR" altLang="en-US" sz="1000" b="0" kern="0" spc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 지점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  <a:tr h="1420389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역사 내 장애인 안전과 이동 편의시설 정비 및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③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全역사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미설치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미흡설치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지점 일제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정비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 </a:t>
                      </a:r>
                      <a:r>
                        <a:rPr lang="en-US" altLang="ko-KR" sz="1200" b="1" kern="0" spc="0" baseline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 </a:t>
                      </a:r>
                      <a:r>
                        <a:rPr lang="ko-KR" altLang="en-US" sz="1000" b="0" kern="0" spc="0" dirty="0" smtClean="0">
                          <a:latin typeface="+mn-lt"/>
                        </a:rPr>
                        <a:t>총 </a:t>
                      </a:r>
                      <a:r>
                        <a:rPr lang="en-US" altLang="ko-KR" sz="1000" b="0" kern="0" spc="0" dirty="0" smtClean="0">
                          <a:latin typeface="+mn-lt"/>
                        </a:rPr>
                        <a:t>28km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④ 시각장애인용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음성유도기 확대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(’16~)  :</a:t>
                      </a:r>
                      <a:r>
                        <a:rPr lang="en-US" altLang="ko-KR" sz="1000" b="0" kern="0" spc="0" dirty="0" smtClean="0">
                          <a:latin typeface="+mn-lt"/>
                        </a:rPr>
                        <a:t> </a:t>
                      </a:r>
                      <a:r>
                        <a:rPr lang="ko-KR" altLang="en-US" sz="1000" b="0" kern="0" spc="0" dirty="0" err="1" smtClean="0">
                          <a:latin typeface="+mn-lt"/>
                        </a:rPr>
                        <a:t>미설치역</a:t>
                      </a:r>
                      <a:r>
                        <a:rPr lang="en-US" altLang="ko-KR" sz="1000" b="0" kern="0" spc="0" dirty="0" smtClean="0">
                          <a:latin typeface="+mn-lt"/>
                        </a:rPr>
                        <a:t>(50</a:t>
                      </a:r>
                      <a:r>
                        <a:rPr lang="ko-KR" altLang="en-US" sz="1000" b="0" kern="0" spc="0" dirty="0" smtClean="0">
                          <a:latin typeface="+mn-lt"/>
                        </a:rPr>
                        <a:t>개</a:t>
                      </a:r>
                      <a:r>
                        <a:rPr lang="en-US" altLang="ko-KR" sz="1000" b="0" kern="0" spc="0" dirty="0" smtClean="0">
                          <a:latin typeface="+mn-lt"/>
                        </a:rPr>
                        <a:t>) </a:t>
                      </a:r>
                      <a:r>
                        <a:rPr lang="ko-KR" altLang="en-US" sz="1000" b="0" kern="0" spc="0" dirty="0" smtClean="0">
                          <a:latin typeface="+mn-lt"/>
                        </a:rPr>
                        <a:t>조사 후 설치</a:t>
                      </a:r>
                      <a:endParaRPr lang="en-US" altLang="ko-KR" sz="1000" b="0" kern="0" spc="0" dirty="0" smtClean="0">
                        <a:latin typeface="+mn-lt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⑤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저시력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휠체어이용 장애인을 위해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역사 내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안내체계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latin typeface="+mn-lt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latin typeface="+mn-lt"/>
                        </a:rPr>
                        <a:t>안내표지판 설치위치 및 크기 개선</a:t>
                      </a:r>
                      <a:endParaRPr lang="en-US" altLang="ko-KR" sz="1000" b="0" kern="0" spc="0" dirty="0" smtClean="0">
                        <a:latin typeface="+mn-lt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⑥ 청각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언어장애인 이동편의를 위해 역사 및 전동차 내 안내전광판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전동차 도착정보 외 비상상황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차량고장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화재 등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)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발생시 문자현출 기능 보강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  <a:tr h="533148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저시력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 장애인을 위한 </a:t>
                      </a:r>
                      <a:endParaRPr lang="en-US" altLang="ko-KR" sz="1400" kern="0" spc="0" dirty="0" smtClean="0">
                        <a:latin typeface="나눔고딕 Bold" pitchFamily="50" charset="-127"/>
                        <a:ea typeface="나눔고딕 Bold" pitchFamily="50" charset="-127"/>
                      </a:endParaRPr>
                    </a:p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역사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내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외부 계단 안전성 강화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⑦ 계단참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단위 시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 err="1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종점부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황색처리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논슬립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)(’16)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설치대상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내부계단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651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개소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외부계단 기 설치 완료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  <a:tr h="535290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5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청각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언어장애인 이동권 지원을 위한 역사 내 영상전화기 설치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⑧ 청각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언어장애인 이동권 지원을 위한 역사 내 영상전화기 시범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설치대상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: 51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개역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주요 환승역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  <a:tr h="823821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교통약자 현장 안내서비스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974" marR="10974" marT="37435" marB="3743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⑨ 지하철 통합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콜센터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출범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(’16.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하반기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: </a:t>
                      </a:r>
                      <a:r>
                        <a:rPr lang="ko-KR" altLang="en-US" sz="1000" b="0" kern="0" spc="0" dirty="0" smtClean="0">
                          <a:latin typeface="+mn-ea"/>
                          <a:ea typeface="+mn-ea"/>
                        </a:rPr>
                        <a:t>지하철 안내전화번호 단일번호로 통합 운영</a:t>
                      </a:r>
                      <a:endParaRPr lang="en-US" altLang="ko-KR" sz="1000" b="0" kern="0" spc="0" dirty="0" smtClean="0">
                        <a:latin typeface="+mn-ea"/>
                        <a:ea typeface="+mn-ea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⑩ 시각장애인을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위해 이동보조서비스 지원범위 확대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검토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(’16.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하반기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 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기존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역사 출입구 →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개선안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인근 버스정류장 등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974" marR="10974" marT="37435" marB="37435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5" y="785794"/>
            <a:ext cx="450344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지하철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899608"/>
            <a:ext cx="2614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그룹 25"/>
          <p:cNvGrpSpPr/>
          <p:nvPr/>
        </p:nvGrpSpPr>
        <p:grpSpPr>
          <a:xfrm>
            <a:off x="792088" y="1274062"/>
            <a:ext cx="7524328" cy="5437502"/>
            <a:chOff x="792088" y="1274062"/>
            <a:chExt cx="7524328" cy="5437502"/>
          </a:xfrm>
        </p:grpSpPr>
        <p:pic>
          <p:nvPicPr>
            <p:cNvPr id="64" name="그림 63" descr="크기변환_20151125_130926.jpg"/>
            <p:cNvPicPr>
              <a:picLocks noChangeAspect="1"/>
            </p:cNvPicPr>
            <p:nvPr/>
          </p:nvPicPr>
          <p:blipFill>
            <a:blip r:embed="rId3" cstate="print"/>
            <a:srcRect b="3645"/>
            <a:stretch>
              <a:fillRect/>
            </a:stretch>
          </p:blipFill>
          <p:spPr>
            <a:xfrm>
              <a:off x="792088" y="1274062"/>
              <a:ext cx="7524328" cy="5437502"/>
            </a:xfrm>
            <a:prstGeom prst="rect">
              <a:avLst/>
            </a:prstGeom>
          </p:spPr>
        </p:pic>
        <p:sp>
          <p:nvSpPr>
            <p:cNvPr id="66" name="타원 65"/>
            <p:cNvSpPr/>
            <p:nvPr/>
          </p:nvSpPr>
          <p:spPr>
            <a:xfrm>
              <a:off x="1497731" y="1830308"/>
              <a:ext cx="856937" cy="858327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7" name="타원 66"/>
            <p:cNvSpPr/>
            <p:nvPr/>
          </p:nvSpPr>
          <p:spPr>
            <a:xfrm rot="285472">
              <a:off x="4990706" y="4512533"/>
              <a:ext cx="3084931" cy="385191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845252" y="5383924"/>
              <a:ext cx="7380313" cy="1293646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2769" y="5394126"/>
              <a:ext cx="429926" cy="1255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1.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2.</a:t>
              </a:r>
            </a:p>
            <a:p>
              <a:pPr>
                <a:lnSpc>
                  <a:spcPct val="12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3.</a:t>
              </a:r>
              <a:endParaRPr lang="ko-KR" altLang="en-US" sz="2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432319" y="5397126"/>
              <a:ext cx="6841715" cy="1234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5000"/>
                </a:lnSpc>
              </a:pP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계단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승강기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화장실 등 연결통로에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시각장애인 음성유도기 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확대 설치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’16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~</a:t>
              </a:r>
              <a:endPara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65000"/>
                </a:lnSpc>
              </a:pP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장애인의 눈높이에 맞게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안내표지판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크기 및 설치위치 개선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5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추진중</a:t>
              </a:r>
              <a:endPara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  <a:p>
              <a:pPr>
                <a:lnSpc>
                  <a:spcPct val="165000"/>
                </a:lnSpc>
              </a:pP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모든 계단의 시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·</a:t>
              </a:r>
              <a:r>
                <a:rPr lang="ko-KR" altLang="en-US" sz="15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종점부에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500" b="1" dirty="0" err="1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논슬립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황색처리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’16~’18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endParaRPr lang="ko-KR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1" name="타원형 설명선 70"/>
            <p:cNvSpPr/>
            <p:nvPr/>
          </p:nvSpPr>
          <p:spPr>
            <a:xfrm>
              <a:off x="2267296" y="1446550"/>
              <a:ext cx="510994" cy="500820"/>
            </a:xfrm>
            <a:prstGeom prst="wedgeEllipseCallout">
              <a:avLst>
                <a:gd name="adj1" fmla="val -64788"/>
                <a:gd name="adj2" fmla="val 53530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2" name="타원형 설명선 71"/>
            <p:cNvSpPr/>
            <p:nvPr/>
          </p:nvSpPr>
          <p:spPr>
            <a:xfrm>
              <a:off x="6923996" y="4084086"/>
              <a:ext cx="510994" cy="500820"/>
            </a:xfrm>
            <a:prstGeom prst="wedgeEllipseCallout">
              <a:avLst>
                <a:gd name="adj1" fmla="val -64788"/>
                <a:gd name="adj2" fmla="val 53530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339958" y="1440954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001923" y="4095685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3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5" name="타원 74"/>
            <p:cNvSpPr/>
            <p:nvPr/>
          </p:nvSpPr>
          <p:spPr>
            <a:xfrm>
              <a:off x="3521060" y="3503134"/>
              <a:ext cx="707511" cy="902676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6" name="이등변 삼각형 75"/>
            <p:cNvSpPr/>
            <p:nvPr/>
          </p:nvSpPr>
          <p:spPr>
            <a:xfrm rot="14681835">
              <a:off x="4109624" y="3491842"/>
              <a:ext cx="293921" cy="394994"/>
            </a:xfrm>
            <a:prstGeom prst="triangle">
              <a:avLst/>
            </a:prstGeom>
            <a:solidFill>
              <a:srgbClr val="194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4194874" y="2334382"/>
              <a:ext cx="1606654" cy="1915518"/>
            </a:xfrm>
            <a:prstGeom prst="ellipse">
              <a:avLst/>
            </a:prstGeom>
            <a:solidFill>
              <a:srgbClr val="194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78" name="그림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4147" y="2420316"/>
              <a:ext cx="1396100" cy="1735941"/>
            </a:xfrm>
            <a:prstGeom prst="rect">
              <a:avLst/>
            </a:prstGeom>
          </p:spPr>
        </p:pic>
        <p:sp>
          <p:nvSpPr>
            <p:cNvPr id="79" name="타원 78"/>
            <p:cNvSpPr/>
            <p:nvPr/>
          </p:nvSpPr>
          <p:spPr>
            <a:xfrm>
              <a:off x="4339362" y="2325898"/>
              <a:ext cx="510994" cy="500820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403426" y="2337497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2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28595" y="785794"/>
            <a:ext cx="450344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지하철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67744" y="899608"/>
            <a:ext cx="2614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 descr="크기변환_20151125_131238.jpg"/>
          <p:cNvPicPr>
            <a:picLocks noChangeAspect="1"/>
          </p:cNvPicPr>
          <p:nvPr/>
        </p:nvPicPr>
        <p:blipFill>
          <a:blip r:embed="rId3" cstate="print"/>
          <a:srcRect t="-60" b="3629"/>
          <a:stretch>
            <a:fillRect/>
          </a:stretch>
        </p:blipFill>
        <p:spPr>
          <a:xfrm>
            <a:off x="755576" y="1268760"/>
            <a:ext cx="7524328" cy="5441874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7177" y="3593680"/>
            <a:ext cx="301764" cy="1125812"/>
          </a:xfrm>
          <a:prstGeom prst="rect">
            <a:avLst/>
          </a:prstGeom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6774" y="3766842"/>
            <a:ext cx="597780" cy="1146905"/>
          </a:xfrm>
          <a:prstGeom prst="rect">
            <a:avLst/>
          </a:prstGeom>
        </p:spPr>
      </p:pic>
      <p:sp>
        <p:nvSpPr>
          <p:cNvPr id="48" name="타원 47"/>
          <p:cNvSpPr/>
          <p:nvPr/>
        </p:nvSpPr>
        <p:spPr>
          <a:xfrm>
            <a:off x="5757463" y="3574555"/>
            <a:ext cx="659274" cy="1375877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1377318" y="3273063"/>
            <a:ext cx="2370130" cy="1433205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838217" y="5367989"/>
            <a:ext cx="7344816" cy="1293646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3" name="타원형 설명선 52"/>
          <p:cNvSpPr/>
          <p:nvPr/>
        </p:nvSpPr>
        <p:spPr>
          <a:xfrm rot="5400000">
            <a:off x="6460173" y="4707737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33967" y="471933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6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17738" y="5388197"/>
            <a:ext cx="429926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4.</a:t>
            </a:r>
          </a:p>
          <a:p>
            <a:pPr>
              <a:lnSpc>
                <a:spcPct val="12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5.</a:t>
            </a:r>
          </a:p>
          <a:p>
            <a:pPr>
              <a:lnSpc>
                <a:spcPct val="12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itchFamily="50" charset="-127"/>
                <a:ea typeface="나눔고딕 Bold" pitchFamily="50" charset="-127"/>
              </a:rPr>
              <a:t>6.</a:t>
            </a:r>
            <a:endParaRPr lang="ko-KR" altLang="en-US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38189" y="5373216"/>
            <a:ext cx="5184433" cy="1234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65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지하철공사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통합콜센터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출범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 하반기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65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교통약자 이동보조서비스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지원범위 확대 검토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 하반기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</a:p>
          <a:p>
            <a:pPr>
              <a:lnSpc>
                <a:spcPct val="165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고객안내센터 내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청각장애인용 영상전화기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시범 설치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 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타원형 설명선 56"/>
          <p:cNvSpPr/>
          <p:nvPr/>
        </p:nvSpPr>
        <p:spPr>
          <a:xfrm>
            <a:off x="3688194" y="2733154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69423" y="2740258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이등변 삼각형 58"/>
          <p:cNvSpPr/>
          <p:nvPr/>
        </p:nvSpPr>
        <p:spPr>
          <a:xfrm rot="13130645">
            <a:off x="7053774" y="2745508"/>
            <a:ext cx="293921" cy="599909"/>
          </a:xfrm>
          <a:prstGeom prst="triangle">
            <a:avLst/>
          </a:prstGeom>
          <a:solidFill>
            <a:srgbClr val="194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0" name="타원 59"/>
          <p:cNvSpPr/>
          <p:nvPr/>
        </p:nvSpPr>
        <p:spPr>
          <a:xfrm>
            <a:off x="6934897" y="1912014"/>
            <a:ext cx="1191881" cy="1185065"/>
          </a:xfrm>
          <a:prstGeom prst="ellipse">
            <a:avLst/>
          </a:prstGeom>
          <a:solidFill>
            <a:srgbClr val="194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1" name="타원형 설명선 60"/>
          <p:cNvSpPr/>
          <p:nvPr/>
        </p:nvSpPr>
        <p:spPr>
          <a:xfrm>
            <a:off x="6444208" y="1844824"/>
            <a:ext cx="510994" cy="500820"/>
          </a:xfrm>
          <a:prstGeom prst="wedgeEllipseCallout">
            <a:avLst>
              <a:gd name="adj1" fmla="val -34495"/>
              <a:gd name="adj2" fmla="val 31229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519552" y="185752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3" name="Picture 10" descr="http://elenire.com/images/support_icon1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894487" y="1928899"/>
            <a:ext cx="1262314" cy="1150513"/>
          </a:xfrm>
          <a:prstGeom prst="ellipse">
            <a:avLst/>
          </a:prstGeom>
          <a:ln w="50800">
            <a:solidFill>
              <a:srgbClr val="FF0000"/>
            </a:solidFill>
            <a:prstDash val="sysDash"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8595" y="785794"/>
            <a:ext cx="450344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지하철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67744" y="899608"/>
            <a:ext cx="2614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6940949" y="1910659"/>
            <a:ext cx="1152128" cy="1152128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8595" y="785794"/>
            <a:ext cx="450344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지하철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67744" y="899608"/>
            <a:ext cx="2614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(6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611560" y="1340767"/>
            <a:ext cx="8227755" cy="5401346"/>
            <a:chOff x="611560" y="1340767"/>
            <a:chExt cx="8227755" cy="5401346"/>
          </a:xfrm>
        </p:grpSpPr>
        <p:pic>
          <p:nvPicPr>
            <p:cNvPr id="25" name="그림 24" descr="SAM_0161.jpg"/>
            <p:cNvPicPr>
              <a:picLocks noChangeAspect="1"/>
            </p:cNvPicPr>
            <p:nvPr/>
          </p:nvPicPr>
          <p:blipFill>
            <a:blip r:embed="rId3" cstate="print"/>
            <a:srcRect l="5399" t="6951" r="10799" b="6951"/>
            <a:stretch>
              <a:fillRect/>
            </a:stretch>
          </p:blipFill>
          <p:spPr>
            <a:xfrm>
              <a:off x="611560" y="1340767"/>
              <a:ext cx="8136830" cy="5401346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86" name="이등변 삼각형 85"/>
            <p:cNvSpPr/>
            <p:nvPr/>
          </p:nvSpPr>
          <p:spPr>
            <a:xfrm rot="8201041">
              <a:off x="2311302" y="5040259"/>
              <a:ext cx="294859" cy="60182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latin typeface="나눔고딕" pitchFamily="50" charset="-127"/>
                  <a:ea typeface="나눔고딕" pitchFamily="50" charset="-127"/>
                </a:rPr>
                <a:t>`</a:t>
              </a:r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87" name="그림 86" descr="크기변환_20151125_114140.jpg"/>
            <p:cNvPicPr>
              <a:picLocks noChangeAspect="1"/>
            </p:cNvPicPr>
            <p:nvPr/>
          </p:nvPicPr>
          <p:blipFill>
            <a:blip r:embed="rId4" cstate="print"/>
            <a:srcRect t="45800" r="7476" b="19550"/>
            <a:stretch>
              <a:fillRect/>
            </a:stretch>
          </p:blipFill>
          <p:spPr>
            <a:xfrm>
              <a:off x="755502" y="4581128"/>
              <a:ext cx="2293790" cy="644252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sp>
          <p:nvSpPr>
            <p:cNvPr id="88" name="직사각형 87"/>
            <p:cNvSpPr/>
            <p:nvPr/>
          </p:nvSpPr>
          <p:spPr>
            <a:xfrm>
              <a:off x="3222617" y="5114660"/>
              <a:ext cx="5472609" cy="1584921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163739" y="5135926"/>
              <a:ext cx="593432" cy="1514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7.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8.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9.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ko-KR" sz="21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10.</a:t>
              </a:r>
              <a:endParaRPr lang="ko-KR" altLang="en-US" sz="21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654666" y="5183434"/>
              <a:ext cx="496855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全역사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동선 확보를 위한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엘리베이터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설치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~’22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endParaRPr lang="ko-KR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1" name="타원형 설명선 90"/>
            <p:cNvSpPr/>
            <p:nvPr/>
          </p:nvSpPr>
          <p:spPr>
            <a:xfrm rot="5400000">
              <a:off x="6439031" y="1695278"/>
              <a:ext cx="512624" cy="502418"/>
            </a:xfrm>
            <a:prstGeom prst="wedgeEllipseCallout">
              <a:avLst>
                <a:gd name="adj1" fmla="val 55512"/>
                <a:gd name="adj2" fmla="val 81042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393466" y="1702364"/>
              <a:ext cx="5565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10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3" name="타원형 설명선 92"/>
            <p:cNvSpPr/>
            <p:nvPr/>
          </p:nvSpPr>
          <p:spPr>
            <a:xfrm>
              <a:off x="1575005" y="5517232"/>
              <a:ext cx="512624" cy="502418"/>
            </a:xfrm>
            <a:prstGeom prst="wedgeEllipseCallout">
              <a:avLst>
                <a:gd name="adj1" fmla="val 69251"/>
                <a:gd name="adj2" fmla="val 54617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656533" y="5524318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8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5" name="타원형 설명선 94"/>
            <p:cNvSpPr/>
            <p:nvPr/>
          </p:nvSpPr>
          <p:spPr>
            <a:xfrm rot="16200000" flipH="1">
              <a:off x="4808174" y="3857942"/>
              <a:ext cx="512624" cy="502418"/>
            </a:xfrm>
            <a:prstGeom prst="wedgeEllipseCallout">
              <a:avLst>
                <a:gd name="adj1" fmla="val 57586"/>
                <a:gd name="adj2" fmla="val 70460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878885" y="3865028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9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654665" y="5903514"/>
              <a:ext cx="377127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全역사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점자블록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일제 정비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’16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endParaRPr lang="ko-KR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646529" y="6263554"/>
              <a:ext cx="504056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역사 및 전동차내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안내전광판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비상상황 등 문자현출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: ’16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~</a:t>
              </a:r>
              <a:endParaRPr lang="ko-KR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7724" t="14181" r="63018" b="73007"/>
            <a:stretch>
              <a:fillRect/>
            </a:stretch>
          </p:blipFill>
          <p:spPr>
            <a:xfrm>
              <a:off x="4900419" y="2332460"/>
              <a:ext cx="1471781" cy="677548"/>
            </a:xfrm>
            <a:prstGeom prst="rect">
              <a:avLst/>
            </a:prstGeom>
          </p:spPr>
        </p:pic>
        <p:sp>
          <p:nvSpPr>
            <p:cNvPr id="29" name="타원형 설명선 28"/>
            <p:cNvSpPr/>
            <p:nvPr/>
          </p:nvSpPr>
          <p:spPr>
            <a:xfrm rot="5400000">
              <a:off x="8095289" y="2705455"/>
              <a:ext cx="512624" cy="502418"/>
            </a:xfrm>
            <a:prstGeom prst="wedgeEllipseCallout">
              <a:avLst>
                <a:gd name="adj1" fmla="val 70031"/>
                <a:gd name="adj2" fmla="val 70461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176817" y="2712541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7</a:t>
              </a:r>
              <a:endParaRPr lang="ko-KR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654665" y="5546708"/>
              <a:ext cx="518465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열차 간격 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10cm 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이상 승강장 </a:t>
              </a:r>
              <a:r>
                <a:rPr lang="ko-KR" altLang="en-US" sz="1500" b="1" dirty="0" smtClean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자동식 안전발판 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설치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 : ’15</a:t>
              </a:r>
              <a:r>
                <a:rPr lang="ko-KR" altLang="en-US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년</a:t>
              </a:r>
              <a:r>
                <a:rPr lang="en-US" altLang="ko-KR" sz="15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~</a:t>
              </a:r>
              <a:endParaRPr lang="ko-KR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3" name="타원 82"/>
            <p:cNvSpPr/>
            <p:nvPr/>
          </p:nvSpPr>
          <p:spPr>
            <a:xfrm>
              <a:off x="4891858" y="2289928"/>
              <a:ext cx="1512168" cy="792088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4" name="타원 83"/>
            <p:cNvSpPr/>
            <p:nvPr/>
          </p:nvSpPr>
          <p:spPr>
            <a:xfrm rot="18996274">
              <a:off x="5216792" y="4400100"/>
              <a:ext cx="743981" cy="368167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85" name="타원 84"/>
            <p:cNvSpPr/>
            <p:nvPr/>
          </p:nvSpPr>
          <p:spPr>
            <a:xfrm rot="19556207">
              <a:off x="2073109" y="5912750"/>
              <a:ext cx="938507" cy="499924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36" name="그림 35" descr="SAM_0161.jpg"/>
            <p:cNvPicPr>
              <a:picLocks noChangeAspect="1"/>
            </p:cNvPicPr>
            <p:nvPr/>
          </p:nvPicPr>
          <p:blipFill>
            <a:blip r:embed="rId3" cstate="print"/>
            <a:srcRect l="80315" t="63427" r="8774" b="33017"/>
            <a:stretch>
              <a:fillRect/>
            </a:stretch>
          </p:blipFill>
          <p:spPr>
            <a:xfrm>
              <a:off x="7442592" y="4871689"/>
              <a:ext cx="1305872" cy="2491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그림 34" descr="07.jpg"/>
            <p:cNvPicPr>
              <a:picLocks noChangeAspect="1"/>
            </p:cNvPicPr>
            <p:nvPr/>
          </p:nvPicPr>
          <p:blipFill>
            <a:blip r:embed="rId6" cstate="print"/>
            <a:srcRect l="47582" t="40495" r="28346" b="6749"/>
            <a:stretch>
              <a:fillRect/>
            </a:stretch>
          </p:blipFill>
          <p:spPr>
            <a:xfrm rot="60000">
              <a:off x="7488291" y="3430048"/>
              <a:ext cx="1260000" cy="1496044"/>
            </a:xfrm>
            <a:prstGeom prst="rect">
              <a:avLst/>
            </a:prstGeom>
            <a:ln>
              <a:noFill/>
            </a:ln>
          </p:spPr>
        </p:pic>
        <p:sp>
          <p:nvSpPr>
            <p:cNvPr id="28" name="타원 27"/>
            <p:cNvSpPr/>
            <p:nvPr/>
          </p:nvSpPr>
          <p:spPr>
            <a:xfrm>
              <a:off x="7308304" y="3356992"/>
              <a:ext cx="1368152" cy="1656184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561016" y="1360939"/>
          <a:ext cx="8208714" cy="539834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39753"/>
                <a:gridCol w="2080329"/>
                <a:gridCol w="5688632"/>
              </a:tblGrid>
              <a:tr h="2586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단 위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세 부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41035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저상버스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 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100%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도입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① 시내버스 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도로구조상 </a:t>
                      </a:r>
                      <a:r>
                        <a:rPr lang="ko-KR" altLang="en-US" sz="1200" b="1" kern="0" spc="0" dirty="0" err="1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저상버스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운행 가능 노선 </a:t>
                      </a:r>
                      <a:r>
                        <a:rPr lang="ko-KR" altLang="en-US" sz="1200" b="1" kern="0" spc="0" dirty="0" err="1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저상버스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100%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도입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(~’25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latin typeface="+mj-lt"/>
                        </a:rPr>
                        <a:t>  - </a:t>
                      </a:r>
                      <a:r>
                        <a:rPr lang="ko-KR" altLang="en-US" sz="1000" kern="0" spc="0" dirty="0" err="1" smtClean="0">
                          <a:latin typeface="+mj-lt"/>
                        </a:rPr>
                        <a:t>저상버스</a:t>
                      </a:r>
                      <a:r>
                        <a:rPr lang="ko-KR" altLang="en-US" sz="1000" kern="0" spc="0" dirty="0" smtClean="0">
                          <a:latin typeface="+mj-lt"/>
                        </a:rPr>
                        <a:t> 도입목표 </a:t>
                      </a:r>
                      <a:r>
                        <a:rPr lang="en-US" altLang="ko-KR" sz="1000" kern="0" spc="0" dirty="0" smtClean="0">
                          <a:latin typeface="+mj-lt"/>
                        </a:rPr>
                        <a:t>: 343</a:t>
                      </a:r>
                      <a:r>
                        <a:rPr lang="ko-KR" altLang="en-US" sz="1000" kern="0" spc="0" dirty="0" smtClean="0">
                          <a:latin typeface="+mj-lt"/>
                        </a:rPr>
                        <a:t>개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 노선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, 6,916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대 </a:t>
                      </a:r>
                      <a:endParaRPr lang="en-US" altLang="ko-KR" sz="1000" kern="0" spc="0" baseline="0" dirty="0" smtClean="0">
                        <a:latin typeface="+mj-lt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baseline="0" dirty="0" smtClean="0">
                          <a:latin typeface="+mj-lt"/>
                        </a:rPr>
                        <a:t>    ※ 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광역버스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(11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개 노선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, 249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대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), 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및 도로구조상 불가노선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(21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개 노선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, 320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대</a:t>
                      </a:r>
                      <a:r>
                        <a:rPr lang="en-US" altLang="ko-KR" sz="1000" kern="0" spc="0" baseline="0" dirty="0" smtClean="0">
                          <a:latin typeface="+mj-lt"/>
                        </a:rPr>
                        <a:t>) </a:t>
                      </a:r>
                      <a:r>
                        <a:rPr lang="ko-KR" altLang="en-US" sz="1000" kern="0" spc="0" baseline="0" dirty="0" smtClean="0">
                          <a:latin typeface="+mj-lt"/>
                        </a:rPr>
                        <a:t>별도 대책 수립</a:t>
                      </a:r>
                      <a:endParaRPr lang="en-US" altLang="ko-KR" sz="1000" kern="0" spc="0" dirty="0" smtClean="0">
                        <a:latin typeface="+mj-lt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② 중형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마을버스 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: ’17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년도까지 </a:t>
                      </a:r>
                      <a:r>
                        <a:rPr lang="ko-KR" altLang="en-US" sz="1200" b="1" kern="0" spc="0" dirty="0" err="1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저상버스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도입방안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마련</a:t>
                      </a:r>
                      <a:endParaRPr lang="en-US" altLang="ko-KR" sz="1200" b="1" kern="0" spc="0" dirty="0" smtClean="0">
                        <a:solidFill>
                          <a:schemeClr val="tx2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1647878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버스정류소 이용환경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③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무장애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(Barrier-free)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정류소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구축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(’15~) :</a:t>
                      </a:r>
                      <a:r>
                        <a:rPr lang="en-US" altLang="ko-KR" sz="1000" kern="0" spc="0" dirty="0" smtClean="0">
                          <a:latin typeface="+mj-lt"/>
                        </a:rPr>
                        <a:t> 17</a:t>
                      </a:r>
                      <a:r>
                        <a:rPr lang="ko-KR" altLang="en-US" sz="1000" kern="0" spc="0" dirty="0" smtClean="0">
                          <a:latin typeface="+mj-lt"/>
                        </a:rPr>
                        <a:t>개소 시범조성 중</a:t>
                      </a:r>
                      <a:r>
                        <a:rPr lang="en-US" altLang="ko-KR" sz="1000" kern="0" spc="0" dirty="0" smtClean="0">
                          <a:latin typeface="+mj-lt"/>
                        </a:rPr>
                        <a:t>(’15) </a:t>
                      </a:r>
                      <a:r>
                        <a:rPr lang="ko-KR" altLang="en-US" sz="1000" kern="0" spc="0" dirty="0" smtClean="0">
                          <a:latin typeface="+mj-lt"/>
                        </a:rPr>
                        <a:t>→ 매년 </a:t>
                      </a:r>
                      <a:r>
                        <a:rPr lang="en-US" altLang="ko-KR" sz="1000" kern="0" spc="0" dirty="0" smtClean="0">
                          <a:latin typeface="+mj-lt"/>
                        </a:rPr>
                        <a:t>40</a:t>
                      </a:r>
                      <a:r>
                        <a:rPr lang="ko-KR" altLang="en-US" sz="1000" kern="0" spc="0" dirty="0" smtClean="0">
                          <a:latin typeface="+mj-lt"/>
                        </a:rPr>
                        <a:t>개소 조성</a:t>
                      </a:r>
                      <a:endParaRPr lang="en-US" altLang="ko-KR" sz="1000" kern="0" spc="0" dirty="0" smtClean="0">
                        <a:latin typeface="+mj-lt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④ 교통약자용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버스도착정보 안내단말기</a:t>
                      </a:r>
                      <a:r>
                        <a:rPr lang="en-US" altLang="ko-KR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(BIT)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추진계획 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: BIT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메뉴 버튼 점자 표기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메뉴 크기 개선</a:t>
                      </a:r>
                      <a:endParaRPr lang="en-US" altLang="ko-KR" sz="1000" b="0" kern="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⑤ 가로변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정류소 주변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이용환경개선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(’16~’18)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추진계획 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정류소 </a:t>
                      </a:r>
                      <a:r>
                        <a:rPr lang="ko-KR" altLang="en-US" sz="1000" b="0" kern="0" spc="0" dirty="0" err="1" smtClean="0">
                          <a:latin typeface="+mj-lt"/>
                          <a:ea typeface="나눔고딕" pitchFamily="50" charset="-127"/>
                        </a:rPr>
                        <a:t>공간내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kern="0" spc="0" dirty="0" err="1" smtClean="0">
                          <a:latin typeface="+mj-lt"/>
                          <a:ea typeface="나눔고딕" pitchFamily="50" charset="-127"/>
                        </a:rPr>
                        <a:t>지장물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가로등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dirty="0" err="1" smtClean="0">
                          <a:latin typeface="+mj-lt"/>
                          <a:ea typeface="나눔고딕" pitchFamily="50" charset="-127"/>
                        </a:rPr>
                        <a:t>한전주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가로수 등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 제거 및 정비</a:t>
                      </a:r>
                      <a:endParaRPr lang="en-US" altLang="ko-KR" sz="1000" b="0" kern="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⑥ 가로변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정류소 점자블록 일제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정비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정비대상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점자블록 </a:t>
                      </a: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미설치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 정류소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3,427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개소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전체 정류소의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</a:rPr>
                        <a:t>60%)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j-lt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1398562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버스 내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외부 </a:t>
                      </a:r>
                      <a:endParaRPr lang="en-US" altLang="ko-KR" sz="1400" kern="0" spc="0" dirty="0" smtClean="0">
                        <a:latin typeface="나눔고딕 Bold" pitchFamily="50" charset="-127"/>
                        <a:ea typeface="나눔고딕 Bold" pitchFamily="50" charset="-127"/>
                      </a:endParaRPr>
                    </a:p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편의시설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⑦ 교통카드단말기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장착 위치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통일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추진계획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단말기 높이를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90cm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로 통일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차량당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대 설치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승차문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1, </a:t>
                      </a: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하차문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j-lt"/>
                          <a:ea typeface="나눔고딕" pitchFamily="50" charset="-127"/>
                          <a:cs typeface="+mn-cs"/>
                        </a:rPr>
                        <a:t>2)</a:t>
                      </a:r>
                      <a:endParaRPr lang="en-US" altLang="ko-KR" sz="1000" b="1" kern="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⑧ 시각장애인용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버스도착안내 음성신호기 설치 및 도입방안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검토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추진계획 </a:t>
                      </a:r>
                      <a:r>
                        <a:rPr lang="en-US" altLang="ko-KR" sz="1000" b="0" kern="0" spc="0" dirty="0" smtClean="0">
                          <a:latin typeface="+mj-lt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b="0" kern="0" spc="0" dirty="0" smtClean="0">
                          <a:latin typeface="+mj-lt"/>
                          <a:ea typeface="나눔고딕" pitchFamily="50" charset="-127"/>
                        </a:rPr>
                        <a:t>시각장애인 탑승의 탑승 희망차량 정류소 도착정보 제공 방안 검토</a:t>
                      </a:r>
                      <a:endParaRPr lang="en-US" altLang="ko-KR" sz="1000" b="1" kern="0" spc="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⑨ </a:t>
                      </a:r>
                      <a:r>
                        <a:rPr lang="ko-KR" altLang="en-US" sz="1200" b="1" kern="0" spc="0" dirty="0" err="1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저시력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 버스 이용편의를 위해 버스번호판 크기 </a:t>
                      </a:r>
                      <a:r>
                        <a:rPr lang="ko-KR" altLang="en-US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chemeClr val="tx2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추진계획 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시인성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증대를 위해 번호표출면적 크기 개선 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486243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버스 운수종사자 대상 장애인 인권교육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⑩ 교육프로그램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개발 및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(’15.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하반기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~)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 단체 제안</a:t>
                      </a:r>
                      <a:r>
                        <a:rPr lang="en-US" altLang="ko-KR" sz="1000" b="0" kern="0" spc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000" b="0" kern="0" spc="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프로그램에 반영</a:t>
                      </a:r>
                      <a:endParaRPr lang="en-US" altLang="ko-KR" sz="1000" b="0" kern="0" spc="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27585" y="1124744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28595" y="785970"/>
            <a:ext cx="4359429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버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 </a:t>
            </a:r>
            <a:r>
              <a:rPr lang="ko-KR" alt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스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6383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(4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그림 59" descr="버정.JPG"/>
          <p:cNvPicPr>
            <a:picLocks noChangeAspect="1"/>
          </p:cNvPicPr>
          <p:nvPr/>
        </p:nvPicPr>
        <p:blipFill>
          <a:blip r:embed="rId3" cstate="print"/>
          <a:srcRect t="3440"/>
          <a:stretch>
            <a:fillRect/>
          </a:stretch>
        </p:blipFill>
        <p:spPr>
          <a:xfrm>
            <a:off x="827584" y="1299832"/>
            <a:ext cx="7513730" cy="5437745"/>
          </a:xfrm>
          <a:prstGeom prst="rect">
            <a:avLst/>
          </a:prstGeom>
        </p:spPr>
      </p:pic>
      <p:sp>
        <p:nvSpPr>
          <p:cNvPr id="62" name="직사각형 61"/>
          <p:cNvSpPr/>
          <p:nvPr/>
        </p:nvSpPr>
        <p:spPr>
          <a:xfrm>
            <a:off x="902016" y="1336952"/>
            <a:ext cx="7344814" cy="1476326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187624" y="1394193"/>
            <a:ext cx="429926" cy="1320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1.</a:t>
            </a:r>
          </a:p>
          <a:p>
            <a:pPr>
              <a:lnSpc>
                <a:spcPct val="95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2.</a:t>
            </a:r>
          </a:p>
          <a:p>
            <a:pPr>
              <a:lnSpc>
                <a:spcPct val="95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3.</a:t>
            </a:r>
          </a:p>
          <a:p>
            <a:pPr>
              <a:lnSpc>
                <a:spcPct val="95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4.</a:t>
            </a:r>
            <a:endParaRPr lang="ko-KR" altLang="en-US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83668" y="1408960"/>
            <a:ext cx="5774337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무장애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정류소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(Barrier-free)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구축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매년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40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개소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) : ’15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</a:p>
          <a:p>
            <a:pPr>
              <a:lnSpc>
                <a:spcPct val="130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교통약자용</a:t>
            </a:r>
            <a:r>
              <a:rPr lang="ko-KR" altLang="en-US" sz="1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버스도착정보 안내단말기</a:t>
            </a:r>
            <a:r>
              <a:rPr lang="en-US" altLang="ko-KR" sz="15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(BIT)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개선 및 확대 설치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’15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</a:p>
          <a:p>
            <a:pPr>
              <a:lnSpc>
                <a:spcPct val="13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가로변 버스정류소 주변 </a:t>
            </a:r>
            <a:r>
              <a:rPr lang="ko-KR" altLang="en-US" sz="15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지장물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제거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: ’16~’18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가로변 버스정류소 주변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점자블록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일제 정비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5" name="타원형 설명선 64"/>
          <p:cNvSpPr/>
          <p:nvPr/>
        </p:nvSpPr>
        <p:spPr>
          <a:xfrm>
            <a:off x="4429194" y="4397821"/>
            <a:ext cx="510274" cy="500115"/>
          </a:xfrm>
          <a:prstGeom prst="wedgeEllipseCallout">
            <a:avLst>
              <a:gd name="adj1" fmla="val -38143"/>
              <a:gd name="adj2" fmla="val 32067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6" name="타원형 설명선 65"/>
          <p:cNvSpPr/>
          <p:nvPr/>
        </p:nvSpPr>
        <p:spPr>
          <a:xfrm rot="5400000">
            <a:off x="6886992" y="4952095"/>
            <a:ext cx="510274" cy="500115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99992" y="4413499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58897" y="496367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827584" y="4244838"/>
            <a:ext cx="991904" cy="201622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827585" y="1124744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400" dirty="0"/>
          </a:p>
        </p:txBody>
      </p:sp>
      <p:sp>
        <p:nvSpPr>
          <p:cNvPr id="71" name="타원 70"/>
          <p:cNvSpPr/>
          <p:nvPr/>
        </p:nvSpPr>
        <p:spPr>
          <a:xfrm>
            <a:off x="5827015" y="3623026"/>
            <a:ext cx="1005886" cy="189343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2" name="타원형 설명선 71"/>
          <p:cNvSpPr/>
          <p:nvPr/>
        </p:nvSpPr>
        <p:spPr>
          <a:xfrm flipV="1">
            <a:off x="1964935" y="5489703"/>
            <a:ext cx="510274" cy="500115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37465" y="549474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4" name="타원 73"/>
          <p:cNvSpPr/>
          <p:nvPr/>
        </p:nvSpPr>
        <p:spPr>
          <a:xfrm>
            <a:off x="3059833" y="5949280"/>
            <a:ext cx="3600400" cy="648370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5" name="타원형 설명선 74"/>
          <p:cNvSpPr/>
          <p:nvPr/>
        </p:nvSpPr>
        <p:spPr>
          <a:xfrm rot="16200000">
            <a:off x="2922616" y="5317430"/>
            <a:ext cx="510274" cy="500115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987824" y="533310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8595" y="785970"/>
            <a:ext cx="4359429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버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 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스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383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(4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5" name="그림 24" descr="15.jpg"/>
          <p:cNvPicPr>
            <a:picLocks noChangeAspect="1"/>
          </p:cNvPicPr>
          <p:nvPr/>
        </p:nvPicPr>
        <p:blipFill>
          <a:blip r:embed="rId4" cstate="print"/>
          <a:srcRect l="43261" t="32961" r="39141" b="20284"/>
          <a:stretch>
            <a:fillRect/>
          </a:stretch>
        </p:blipFill>
        <p:spPr>
          <a:xfrm>
            <a:off x="1043608" y="4581128"/>
            <a:ext cx="648072" cy="1399066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 descr="1448523783040.jpeg"/>
          <p:cNvPicPr>
            <a:picLocks noChangeAspect="1"/>
          </p:cNvPicPr>
          <p:nvPr/>
        </p:nvPicPr>
        <p:blipFill>
          <a:blip r:embed="rId3" cstate="print"/>
          <a:srcRect t="5249"/>
          <a:stretch>
            <a:fillRect/>
          </a:stretch>
        </p:blipFill>
        <p:spPr>
          <a:xfrm>
            <a:off x="792088" y="1287484"/>
            <a:ext cx="7524328" cy="5454628"/>
          </a:xfrm>
          <a:prstGeom prst="rect">
            <a:avLst/>
          </a:prstGeom>
        </p:spPr>
      </p:pic>
      <p:sp>
        <p:nvSpPr>
          <p:cNvPr id="24" name="타원 23"/>
          <p:cNvSpPr/>
          <p:nvPr/>
        </p:nvSpPr>
        <p:spPr>
          <a:xfrm>
            <a:off x="4562310" y="3627765"/>
            <a:ext cx="533279" cy="53414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 rot="215085">
            <a:off x="5519559" y="2342304"/>
            <a:ext cx="1665558" cy="654216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23987" y="5013176"/>
            <a:ext cx="7451800" cy="1655911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9592" y="5045075"/>
            <a:ext cx="678392" cy="1643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  5.</a:t>
            </a:r>
          </a:p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</a:t>
            </a: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6.</a:t>
            </a:r>
          </a:p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  7.</a:t>
            </a:r>
          </a:p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  8.</a:t>
            </a:r>
          </a:p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  9.</a:t>
            </a:r>
          </a:p>
          <a:p>
            <a:pPr algn="ctr">
              <a:lnSpc>
                <a:spcPct val="80000"/>
              </a:lnSpc>
            </a:pPr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10.</a:t>
            </a:r>
            <a:endParaRPr lang="ko-KR" altLang="en-US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83087" y="5013176"/>
            <a:ext cx="6633547" cy="1688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운행불가 노선을 제외한 전노선 전차량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시내버스 저상버스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100%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도입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~’25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중형</a:t>
            </a:r>
            <a:r>
              <a:rPr lang="en-US" altLang="ko-KR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마을버스 </a:t>
            </a:r>
            <a:r>
              <a:rPr lang="ko-KR" altLang="en-US" sz="15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저상버스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도입방안 마련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~’17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5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교통카드단말기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장착 위치 통일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’15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시각장애인용 버스도착안내 음성신호기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설치 도입방안 검토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</a:p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저시력 장애인을 위한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버스번호판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크기 개선</a:t>
            </a:r>
            <a:r>
              <a:rPr lang="ko-KR" altLang="en-US" sz="1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</a:p>
          <a:p>
            <a:pPr>
              <a:lnSpc>
                <a:spcPct val="114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버스 운수종사자 대상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장애인 인권교육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개선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’15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~</a:t>
            </a:r>
            <a:endParaRPr lang="ko-KR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타원형 설명선 28"/>
          <p:cNvSpPr/>
          <p:nvPr/>
        </p:nvSpPr>
        <p:spPr>
          <a:xfrm rot="16200000">
            <a:off x="1254545" y="3733261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타원형 설명선 29"/>
          <p:cNvSpPr/>
          <p:nvPr/>
        </p:nvSpPr>
        <p:spPr>
          <a:xfrm>
            <a:off x="6923996" y="1826489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27207" y="374893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5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01923" y="184872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9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1650842" y="4365104"/>
            <a:ext cx="1481332" cy="57606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4" name="Picture 4" descr="http://www.sptoday.com/data/file/article/2041270578_f8d50d3b_52-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22680" t="43272" r="26797" b="36365"/>
          <a:stretch>
            <a:fillRect/>
          </a:stretch>
        </p:blipFill>
        <p:spPr bwMode="auto">
          <a:xfrm rot="360000">
            <a:off x="5593988" y="2476347"/>
            <a:ext cx="1449743" cy="433860"/>
          </a:xfrm>
          <a:prstGeom prst="rect">
            <a:avLst/>
          </a:prstGeom>
          <a:noFill/>
          <a:scene3d>
            <a:camera prst="orthographicFront">
              <a:rot lat="0" lon="19499990" rev="0"/>
            </a:camera>
            <a:lightRig rig="threePt" dir="t"/>
          </a:scene3d>
        </p:spPr>
      </p:pic>
      <p:sp>
        <p:nvSpPr>
          <p:cNvPr id="35" name="타원형 설명선 34"/>
          <p:cNvSpPr/>
          <p:nvPr/>
        </p:nvSpPr>
        <p:spPr>
          <a:xfrm rot="5400000">
            <a:off x="4877890" y="4267569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45184" y="4279168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7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4773621" y="2267388"/>
            <a:ext cx="532416" cy="533279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타원형 설명선 37"/>
          <p:cNvSpPr/>
          <p:nvPr/>
        </p:nvSpPr>
        <p:spPr>
          <a:xfrm>
            <a:off x="5169070" y="1723658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46997" y="1735257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8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5595301" y="3212976"/>
            <a:ext cx="920915" cy="823951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타원형 설명선 40"/>
          <p:cNvSpPr/>
          <p:nvPr/>
        </p:nvSpPr>
        <p:spPr>
          <a:xfrm>
            <a:off x="6617669" y="3072196"/>
            <a:ext cx="510994" cy="500820"/>
          </a:xfrm>
          <a:prstGeom prst="wedgeEllipseCallout">
            <a:avLst>
              <a:gd name="adj1" fmla="val -64788"/>
              <a:gd name="adj2" fmla="val 53530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64255" y="3073162"/>
            <a:ext cx="556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8595" y="785970"/>
            <a:ext cx="4359429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버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 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스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6383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(4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10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39552" y="1484784"/>
          <a:ext cx="8424935" cy="501988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69320"/>
                <a:gridCol w="2727024"/>
                <a:gridCol w="5328591"/>
              </a:tblGrid>
              <a:tr h="2840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단 위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세 부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59903">
                <a:tc>
                  <a:txBody>
                    <a:bodyPr/>
                    <a:lstStyle/>
                    <a:p>
                      <a:pPr marL="230188" marR="0" indent="-230188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장애인콜택시 증차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① 장애인콜택시 증차로 법정기준 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100%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달성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신규 차량 증차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(13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운전인력 공급 확대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(40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명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※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운행대수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424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(’15)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→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437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536290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장애인 전용 개인택시 확대 운영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② 장애인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전용 개인택시 확대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운영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(’17)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- 50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 확대 운영                   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※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운행대수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50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(’15)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→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(’17)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759903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장애인콜택시 배차방법 등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③ 운영성과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모니터링 및 배차시스템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(’15~)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고객맞춤형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휠체어 이용 유무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거주지 등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자동배차 시스템 개발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접수 전용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앱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제공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대기시간 예측서비스 제공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574817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4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장애인콜택시 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3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주체간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(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운영자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이용자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종사자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)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 소통 체계 마련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④ 장애인콜택시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운영협의회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재구성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9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명 →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13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명          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※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 대표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운전자 등 포함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574817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5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시각장애인 생활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이동지원차량 증차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⑤ 시각장애인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생활</a:t>
                      </a:r>
                      <a:r>
                        <a:rPr lang="en-US" altLang="ko-KR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․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이동지원차량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증차 및 노후차량 교체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(’15~)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신규차량 증차 및 노후차량 교체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759903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6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시각장애인 생활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이동지원센터 운영방법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⑥ 이용요금체계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개선</a:t>
                      </a:r>
                      <a:r>
                        <a:rPr lang="en-US" altLang="ko-KR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장애인콜택시 요금수준으로 인하 등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)(’16~)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이동서비스 요금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요금인하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장애인콜택시 요금수준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  <a:p>
                      <a:pPr marL="203200" marR="0" indent="-1174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생활지원 서비스 요금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별도 요금 책정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신설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574817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7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특별교통수단 운영 효율화 방안 연구용역 실시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0" marR="0" indent="-346075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⑦ </a:t>
                      </a:r>
                      <a:r>
                        <a:rPr lang="ko-KR" altLang="en-US" sz="1200" b="1" kern="0" spc="0" dirty="0" err="1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바우처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택시 등 신규제도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도입방안 등 특별교통수단 운영효율화 방안</a:t>
                      </a:r>
                      <a:r>
                        <a:rPr lang="ko-KR" altLang="en-US" sz="1200" b="1" kern="0" spc="0" baseline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검토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  <a:endParaRPr lang="ko-KR" altLang="en-US" sz="1200" b="1" kern="0" spc="0" dirty="0">
                        <a:solidFill>
                          <a:srgbClr val="1F497D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28595" y="785970"/>
            <a:ext cx="522352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특별교통수단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581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(7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7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_x126558256" descr="EMB000007c8c1b7"/>
          <p:cNvPicPr preferRelativeResize="0">
            <a:picLocks noChangeArrowheads="1"/>
          </p:cNvPicPr>
          <p:nvPr/>
        </p:nvPicPr>
        <p:blipFill>
          <a:blip r:embed="rId2" cstate="print"/>
          <a:srcRect l="27460" t="46048" r="43146" b="28526"/>
          <a:stretch>
            <a:fillRect/>
          </a:stretch>
        </p:blipFill>
        <p:spPr bwMode="auto">
          <a:xfrm rot="21347575">
            <a:off x="918291" y="1634137"/>
            <a:ext cx="1996951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9" name="_x126555216" descr="EMB000007c8c1ba"/>
          <p:cNvPicPr preferRelativeResize="0">
            <a:picLocks noChangeArrowheads="1"/>
          </p:cNvPicPr>
          <p:nvPr/>
        </p:nvPicPr>
        <p:blipFill>
          <a:blip r:embed="rId3" cstate="print">
            <a:lum bright="20000"/>
          </a:blip>
          <a:srcRect l="31653" t="23030" r="29762" b="47537"/>
          <a:stretch>
            <a:fillRect/>
          </a:stretch>
        </p:blipFill>
        <p:spPr bwMode="auto">
          <a:xfrm rot="21345400">
            <a:off x="896529" y="5200661"/>
            <a:ext cx="1997150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TextBox 21"/>
          <p:cNvSpPr txBox="1"/>
          <p:nvPr/>
        </p:nvSpPr>
        <p:spPr>
          <a:xfrm>
            <a:off x="3931908" y="1516948"/>
            <a:ext cx="5212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장애인콜택시</a:t>
            </a:r>
            <a:r>
              <a:rPr lang="ko-KR" altLang="en-US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증차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로 법정대수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100%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확보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’16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</a:p>
          <a:p>
            <a:pPr>
              <a:lnSpc>
                <a:spcPct val="200000"/>
              </a:lnSpc>
            </a:pP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장애인콜택시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배차방법 등 개선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’15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</a:p>
          <a:p>
            <a:pPr>
              <a:lnSpc>
                <a:spcPct val="200000"/>
              </a:lnSpc>
            </a:pPr>
            <a:r>
              <a:rPr lang="en-US" altLang="ko-KR" sz="1500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주체간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운영자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이용자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종사자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소통체계 마련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’15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  <a:endParaRPr lang="ko-KR" altLang="en-US" sz="15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38828" y="5127981"/>
            <a:ext cx="4853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장애인전용 개인택시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확대 운영</a:t>
            </a:r>
            <a:r>
              <a:rPr lang="en-US" altLang="ko-KR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’17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</a:p>
          <a:p>
            <a:pPr>
              <a:lnSpc>
                <a:spcPct val="200000"/>
              </a:lnSpc>
            </a:pPr>
            <a:r>
              <a:rPr lang="ko-KR" altLang="en-US" sz="1500" dirty="0" err="1" smtClean="0">
                <a:latin typeface="나눔고딕 ExtraBold" pitchFamily="50" charset="-127"/>
                <a:ea typeface="나눔고딕 ExtraBold" pitchFamily="50" charset="-127"/>
              </a:rPr>
              <a:t>바우처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 택시 등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특별교통수단 운영 방안 연구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’16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  <a:endParaRPr lang="en-US" altLang="ko-KR" sz="1500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31908" y="3525621"/>
            <a:ext cx="48600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차량 확대 운영 및 </a:t>
            </a: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운영방법 개선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’15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년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~</a:t>
            </a:r>
            <a:endParaRPr lang="ko-KR" altLang="en-US" sz="1500" dirty="0" smtClean="0">
              <a:latin typeface="나눔고딕 ExtraBold" pitchFamily="50" charset="-127"/>
              <a:ea typeface="나눔고딕 ExtraBold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500" b="1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이용요금수준 인하 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: ’16.1</a:t>
            </a:r>
            <a:r>
              <a:rPr lang="ko-KR" altLang="en-US" sz="1500" dirty="0" smtClean="0">
                <a:latin typeface="나눔고딕 ExtraBold" pitchFamily="50" charset="-127"/>
                <a:ea typeface="나눔고딕 ExtraBold" pitchFamily="50" charset="-127"/>
              </a:rPr>
              <a:t>월</a:t>
            </a:r>
            <a:r>
              <a:rPr lang="en-US" altLang="ko-KR" sz="1500" dirty="0" smtClean="0">
                <a:latin typeface="나눔고딕 ExtraBold" pitchFamily="50" charset="-127"/>
                <a:ea typeface="나눔고딕 ExtraBold" pitchFamily="50" charset="-127"/>
              </a:rPr>
              <a:t>~</a:t>
            </a:r>
          </a:p>
        </p:txBody>
      </p:sp>
      <p:pic>
        <p:nvPicPr>
          <p:cNvPr id="27" name="_x126558256" descr="EMB000007c8c1be"/>
          <p:cNvPicPr preferRelativeResize="0">
            <a:picLocks noChangeArrowheads="1"/>
          </p:cNvPicPr>
          <p:nvPr/>
        </p:nvPicPr>
        <p:blipFill>
          <a:blip r:embed="rId4" cstate="print"/>
          <a:srcRect l="2714" t="7411" r="50891" b="7411"/>
          <a:stretch>
            <a:fillRect/>
          </a:stretch>
        </p:blipFill>
        <p:spPr bwMode="auto">
          <a:xfrm rot="191195">
            <a:off x="1005135" y="3401614"/>
            <a:ext cx="1996951" cy="12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" name="TextBox 35"/>
          <p:cNvSpPr txBox="1"/>
          <p:nvPr/>
        </p:nvSpPr>
        <p:spPr>
          <a:xfrm>
            <a:off x="3571868" y="1552374"/>
            <a:ext cx="449162" cy="1449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1.</a:t>
            </a:r>
          </a:p>
          <a:p>
            <a:pPr>
              <a:lnSpc>
                <a:spcPct val="14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2.</a:t>
            </a:r>
          </a:p>
          <a:p>
            <a:pPr>
              <a:lnSpc>
                <a:spcPct val="14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3.</a:t>
            </a:r>
            <a:endParaRPr lang="ko-KR" alt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71868" y="3593193"/>
            <a:ext cx="449162" cy="932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4.</a:t>
            </a:r>
          </a:p>
          <a:p>
            <a:pPr>
              <a:lnSpc>
                <a:spcPct val="13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5.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71868" y="5205003"/>
            <a:ext cx="449162" cy="932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6.</a:t>
            </a:r>
          </a:p>
          <a:p>
            <a:pPr>
              <a:lnSpc>
                <a:spcPct val="130000"/>
              </a:lnSpc>
            </a:pPr>
            <a:r>
              <a:rPr lang="en-US" altLang="ko-KR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rPr>
              <a:t>7.</a:t>
            </a:r>
            <a:endParaRPr lang="ko-KR" alt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다음_Regular" pitchFamily="2" charset="-127"/>
              <a:ea typeface="다음_Regular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39552" y="1343191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장애인콜택시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331640" y="3068960"/>
            <a:ext cx="2207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시각장애인 생활 이동지원차량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58395" y="4869160"/>
            <a:ext cx="1622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/>
                <a:ea typeface="나눔손글씨 붓" pitchFamily="66" charset="-127"/>
              </a:rPr>
              <a:t>장애인 전용 개인택시</a:t>
            </a:r>
            <a:endParaRPr lang="ko-KR" altLang="en-US" sz="2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8595" y="785970"/>
            <a:ext cx="5223525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특별교통수단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581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(7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7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83568" y="1840992"/>
          <a:ext cx="8064896" cy="418327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54810"/>
                <a:gridCol w="3145590"/>
                <a:gridCol w="4464496"/>
              </a:tblGrid>
              <a:tr h="3638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연번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단 위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세 부 사 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73135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보도상 점자블록 및 </a:t>
                      </a:r>
                      <a:r>
                        <a:rPr lang="ko-KR" altLang="en-US" sz="14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턱낮춤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 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① 점자블록 및 </a:t>
                      </a:r>
                      <a:r>
                        <a:rPr lang="ko-KR" altLang="en-US" sz="1200" b="1" kern="0" spc="0" dirty="0" err="1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턱낮춤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설치기준 개선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 일제 정비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(’16~’18)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점자블록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193km(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37.9%)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턱 낮 춤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929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5.6%)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1273135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2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횡단보도 및 음향신호기 </a:t>
                      </a:r>
                      <a:r>
                        <a:rPr lang="ko-KR" altLang="en-US" sz="14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설치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② 횡단보도 및 음향신호기 확대 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설치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(’16)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횡단보도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27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대각선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13,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단일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14)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음향신호기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800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</a:t>
                      </a:r>
                      <a:endParaRPr lang="en-US" altLang="ko-KR" sz="1200" kern="0" spc="0" dirty="0" smtClean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※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연차별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지속 확대 추진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  <a:tr h="1273135">
                <a:tc>
                  <a:txBody>
                    <a:bodyPr/>
                    <a:lstStyle/>
                    <a:p>
                      <a:pPr marL="203200" marR="0" indent="-20320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latin typeface="나눔고딕 Bold" pitchFamily="50" charset="-127"/>
                          <a:ea typeface="나눔고딕 Bold" pitchFamily="50" charset="-127"/>
                        </a:rPr>
                        <a:t>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자동차 진입 억제용 말뚝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(</a:t>
                      </a:r>
                      <a:r>
                        <a:rPr lang="ko-KR" altLang="en-US" sz="1400" kern="0" spc="0" dirty="0" err="1">
                          <a:latin typeface="나눔고딕 Bold" pitchFamily="50" charset="-127"/>
                          <a:ea typeface="나눔고딕 Bold" pitchFamily="50" charset="-127"/>
                        </a:rPr>
                        <a:t>볼라드</a:t>
                      </a:r>
                      <a:r>
                        <a:rPr lang="en-US" altLang="ko-KR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) </a:t>
                      </a:r>
                      <a:r>
                        <a:rPr lang="ko-KR" altLang="en-US" sz="1400" kern="0" spc="0" dirty="0">
                          <a:latin typeface="나눔고딕 Bold" pitchFamily="50" charset="-127"/>
                          <a:ea typeface="나눔고딕 Bold" pitchFamily="50" charset="-127"/>
                        </a:rPr>
                        <a:t>개선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③ 공공기관이 설치한 </a:t>
                      </a:r>
                      <a:r>
                        <a:rPr lang="ko-KR" altLang="en-US" sz="1200" b="1" kern="0" spc="0" dirty="0" err="1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비규격</a:t>
                      </a:r>
                      <a:r>
                        <a:rPr lang="ko-KR" altLang="en-US" sz="1200" b="1" kern="0" spc="0" dirty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200" b="1" kern="0" spc="0" dirty="0" err="1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볼라드</a:t>
                      </a:r>
                      <a:r>
                        <a:rPr lang="ko-KR" altLang="en-US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일제 정비</a:t>
                      </a:r>
                      <a:r>
                        <a:rPr lang="en-US" altLang="ko-KR" sz="1200" b="1" kern="0" spc="0" dirty="0" smtClean="0">
                          <a:solidFill>
                            <a:srgbClr val="1F497D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(~’17)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-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정비대상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9,752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개소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전체의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23.4%)</a:t>
                      </a:r>
                    </a:p>
                    <a:p>
                      <a:pPr marL="203200" marR="0" indent="-10160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 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민간 설치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볼라드는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전수조사 후 행정지도 시행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0800" marR="108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8595" y="785970"/>
            <a:ext cx="4359429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보  도</a:t>
            </a:r>
            <a:r>
              <a:rPr lang="en-US" altLang="ko-K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6383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(3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3</a:t>
            </a:r>
            <a:r>
              <a:rPr lang="ko-KR" altLang="en-US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8595" y="785970"/>
            <a:ext cx="4359429" cy="490776"/>
          </a:xfrm>
          <a:prstGeom prst="horizontalScroll">
            <a:avLst/>
          </a:prstGeom>
          <a:solidFill>
            <a:schemeClr val="accent1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pPr>
              <a:defRPr lang="ko-KR" altLang="en-US">
                <a:latin typeface="굴림"/>
                <a:ea typeface="굴림"/>
                <a:cs typeface="+mn-cs"/>
              </a:defRPr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Tahoma" panose="020B0604030504040204" pitchFamily="34" charset="0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■   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‘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보  도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’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Tahoma" panose="020B0604030504040204" pitchFamily="34" charset="0"/>
              </a:rPr>
              <a:t> 분야</a:t>
            </a:r>
            <a:endParaRPr lang="en-US" altLang="ko-K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63836" y="899784"/>
            <a:ext cx="2696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(3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단위사업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, 3</a:t>
            </a:r>
            <a:r>
              <a:rPr lang="ko-KR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개 세부사업</a:t>
            </a:r>
            <a:r>
              <a:rPr lang="en-US" altLang="ko-K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 descr="크기변환_20151125_131506.jpg"/>
          <p:cNvPicPr>
            <a:picLocks noChangeAspect="1"/>
          </p:cNvPicPr>
          <p:nvPr/>
        </p:nvPicPr>
        <p:blipFill>
          <a:blip r:embed="rId2" cstate="print"/>
          <a:srcRect t="2965" b="1779"/>
          <a:stretch>
            <a:fillRect/>
          </a:stretch>
        </p:blipFill>
        <p:spPr>
          <a:xfrm>
            <a:off x="792088" y="1340768"/>
            <a:ext cx="7452320" cy="5324179"/>
          </a:xfrm>
          <a:prstGeom prst="rect">
            <a:avLst/>
          </a:prstGeom>
        </p:spPr>
      </p:pic>
      <p:sp>
        <p:nvSpPr>
          <p:cNvPr id="30" name="타원 29"/>
          <p:cNvSpPr/>
          <p:nvPr/>
        </p:nvSpPr>
        <p:spPr>
          <a:xfrm>
            <a:off x="7452320" y="2444638"/>
            <a:ext cx="504056" cy="563606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1596812" y="3947377"/>
            <a:ext cx="1199737" cy="777767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23987" y="5516563"/>
            <a:ext cx="7380362" cy="1102353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1600" y="5535523"/>
            <a:ext cx="42992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1.</a:t>
            </a:r>
          </a:p>
          <a:p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2.</a:t>
            </a:r>
          </a:p>
          <a:p>
            <a:r>
              <a:rPr lang="en-US" altLang="ko-KR" sz="21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3.</a:t>
            </a:r>
            <a:endParaRPr lang="ko-KR" altLang="en-US" sz="21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56051" y="5522467"/>
            <a:ext cx="663995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보도상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점자블록 및 턱낮춤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(1cm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이하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→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0cm,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턱 없애기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일제 정비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’16~’18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횡단보도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(27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개소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및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음향신호기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(800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대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) 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확대 설치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’16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  <a:endParaRPr lang="en-US" altLang="ko-KR" sz="1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비규격 </a:t>
            </a:r>
            <a:r>
              <a:rPr lang="ko-KR" altLang="en-US" sz="1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볼라드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 일제 정비 </a:t>
            </a:r>
            <a:r>
              <a:rPr lang="en-US" altLang="ko-KR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: ~’17</a:t>
            </a:r>
            <a:r>
              <a:rPr lang="ko-KR" altLang="en-US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년</a:t>
            </a:r>
          </a:p>
        </p:txBody>
      </p:sp>
      <p:sp>
        <p:nvSpPr>
          <p:cNvPr id="39" name="타원형 설명선 38"/>
          <p:cNvSpPr/>
          <p:nvPr/>
        </p:nvSpPr>
        <p:spPr>
          <a:xfrm>
            <a:off x="2555776" y="3221004"/>
            <a:ext cx="506103" cy="496028"/>
          </a:xfrm>
          <a:prstGeom prst="wedgeEllipseCallout">
            <a:avLst>
              <a:gd name="adj1" fmla="val -66889"/>
              <a:gd name="adj2" fmla="val 70678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27540" y="3226094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1" name="타원형 설명선 40"/>
          <p:cNvSpPr/>
          <p:nvPr/>
        </p:nvSpPr>
        <p:spPr>
          <a:xfrm>
            <a:off x="4824407" y="4653136"/>
            <a:ext cx="506103" cy="496028"/>
          </a:xfrm>
          <a:prstGeom prst="wedgeEllipseCallout">
            <a:avLst>
              <a:gd name="adj1" fmla="val -77393"/>
              <a:gd name="adj2" fmla="val -45073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85537" y="4658226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3" name="타원형 설명선 42"/>
          <p:cNvSpPr/>
          <p:nvPr/>
        </p:nvSpPr>
        <p:spPr>
          <a:xfrm>
            <a:off x="7511244" y="1653555"/>
            <a:ext cx="506103" cy="496028"/>
          </a:xfrm>
          <a:prstGeom prst="wedgeEllipseCallout">
            <a:avLst>
              <a:gd name="adj1" fmla="val -3251"/>
              <a:gd name="adj2" fmla="val 78196"/>
            </a:avLst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83008" y="1658645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5" name="이등변 삼각형 44"/>
          <p:cNvSpPr/>
          <p:nvPr/>
        </p:nvSpPr>
        <p:spPr>
          <a:xfrm rot="888419">
            <a:off x="7464741" y="2980622"/>
            <a:ext cx="291108" cy="605615"/>
          </a:xfrm>
          <a:prstGeom prst="triangle">
            <a:avLst/>
          </a:prstGeom>
          <a:solidFill>
            <a:srgbClr val="194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7052402" y="3312493"/>
            <a:ext cx="1047990" cy="1630141"/>
          </a:xfrm>
          <a:prstGeom prst="roundRect">
            <a:avLst>
              <a:gd name="adj" fmla="val 12422"/>
            </a:avLst>
          </a:prstGeom>
          <a:solidFill>
            <a:srgbClr val="1943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47" name="그림 46" descr="크기변환_20151125_131618.jpg"/>
          <p:cNvPicPr>
            <a:picLocks noChangeAspect="1"/>
          </p:cNvPicPr>
          <p:nvPr/>
        </p:nvPicPr>
        <p:blipFill>
          <a:blip r:embed="rId3" cstate="print"/>
          <a:srcRect l="44311" t="25793" r="48687" b="57720"/>
          <a:stretch>
            <a:fillRect/>
          </a:stretch>
        </p:blipFill>
        <p:spPr>
          <a:xfrm>
            <a:off x="7135980" y="3388212"/>
            <a:ext cx="880835" cy="1478704"/>
          </a:xfrm>
          <a:prstGeom prst="rect">
            <a:avLst/>
          </a:prstGeom>
          <a:ln w="6350">
            <a:noFill/>
          </a:ln>
        </p:spPr>
      </p:pic>
      <p:sp>
        <p:nvSpPr>
          <p:cNvPr id="48" name="타원 47"/>
          <p:cNvSpPr/>
          <p:nvPr/>
        </p:nvSpPr>
        <p:spPr>
          <a:xfrm>
            <a:off x="3851920" y="4149079"/>
            <a:ext cx="936104" cy="576065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50" name="Picture 2" descr="http://www.slstone.net/files/attach/images/127/181/589eb094839a13d9e4415dd128d3f23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473" t="7957" r="52292" b="23893"/>
          <a:stretch>
            <a:fillRect/>
          </a:stretch>
        </p:blipFill>
        <p:spPr bwMode="auto">
          <a:xfrm>
            <a:off x="2088293" y="4149120"/>
            <a:ext cx="254073" cy="396000"/>
          </a:xfrm>
          <a:prstGeom prst="rect">
            <a:avLst/>
          </a:prstGeom>
          <a:noFill/>
        </p:spPr>
      </p:pic>
      <p:pic>
        <p:nvPicPr>
          <p:cNvPr id="66" name="Picture 2" descr="http://www.slstone.net/files/attach/images/127/181/589eb094839a13d9e4415dd128d3f23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473" t="7957" r="52292" b="23893"/>
          <a:stretch>
            <a:fillRect/>
          </a:stretch>
        </p:blipFill>
        <p:spPr bwMode="auto">
          <a:xfrm>
            <a:off x="3435163" y="4135980"/>
            <a:ext cx="254073" cy="396000"/>
          </a:xfrm>
          <a:prstGeom prst="rect">
            <a:avLst/>
          </a:prstGeom>
          <a:noFill/>
        </p:spPr>
      </p:pic>
      <p:pic>
        <p:nvPicPr>
          <p:cNvPr id="67" name="Picture 2" descr="http://www.slstone.net/files/attach/images/127/181/589eb094839a13d9e4415dd128d3f23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473" t="7957" r="52292" b="23893"/>
          <a:stretch>
            <a:fillRect/>
          </a:stretch>
        </p:blipFill>
        <p:spPr bwMode="auto">
          <a:xfrm>
            <a:off x="4932040" y="4107552"/>
            <a:ext cx="254073" cy="396000"/>
          </a:xfrm>
          <a:prstGeom prst="rect">
            <a:avLst/>
          </a:prstGeom>
          <a:noFill/>
        </p:spPr>
      </p:pic>
      <p:pic>
        <p:nvPicPr>
          <p:cNvPr id="71" name="Picture 2" descr="http://www.slstone.net/files/attach/images/127/181/589eb094839a13d9e4415dd128d3f23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473" t="7957" r="52292" b="23893"/>
          <a:stretch>
            <a:fillRect/>
          </a:stretch>
        </p:blipFill>
        <p:spPr bwMode="auto">
          <a:xfrm>
            <a:off x="6300192" y="4095780"/>
            <a:ext cx="254073" cy="3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H:\작업2012-\03 png\구\그림12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5" y="193024"/>
            <a:ext cx="428628" cy="428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642910" y="214290"/>
            <a:ext cx="2315456" cy="480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1" lang="en-US" altLang="ko-KR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Arial" pitchFamily="34" charset="0"/>
              </a:rPr>
              <a:t>Ⅵ.  </a:t>
            </a:r>
            <a:r>
              <a:rPr lang="ko-KR" altLang="en-US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" pitchFamily="50" charset="-127"/>
                <a:ea typeface="나눔고딕" pitchFamily="50" charset="-127"/>
                <a:cs typeface="Arial" panose="020B0604020202020204" pitchFamily="34" charset="0"/>
              </a:rPr>
              <a:t>소요예산</a:t>
            </a:r>
            <a:endParaRPr lang="ko-KR" altLang="en-US" sz="2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itchFamily="50" charset="-127"/>
              <a:ea typeface="나눔고딕" pitchFamily="50" charset="-127"/>
              <a:cs typeface="Arial" panose="020B0604020202020204" pitchFamily="34" charset="0"/>
            </a:endParaRPr>
          </a:p>
        </p:txBody>
      </p:sp>
      <p:grpSp>
        <p:nvGrpSpPr>
          <p:cNvPr id="63" name="그룹 3"/>
          <p:cNvGrpSpPr/>
          <p:nvPr/>
        </p:nvGrpSpPr>
        <p:grpSpPr>
          <a:xfrm>
            <a:off x="5429256" y="2143116"/>
            <a:ext cx="6673730" cy="7262771"/>
            <a:chOff x="5429256" y="2143116"/>
            <a:chExt cx="6673730" cy="7262771"/>
          </a:xfrm>
        </p:grpSpPr>
        <p:sp>
          <p:nvSpPr>
            <p:cNvPr id="64" name="원호 63"/>
            <p:cNvSpPr/>
            <p:nvPr/>
          </p:nvSpPr>
          <p:spPr>
            <a:xfrm>
              <a:off x="6072198" y="2143116"/>
              <a:ext cx="6030788" cy="7262771"/>
            </a:xfrm>
            <a:prstGeom prst="arc">
              <a:avLst>
                <a:gd name="adj1" fmla="val 9612648"/>
                <a:gd name="adj2" fmla="val 16232424"/>
              </a:avLst>
            </a:prstGeom>
            <a:noFill/>
            <a:ln w="190500">
              <a:solidFill>
                <a:srgbClr val="95A0EF">
                  <a:alpha val="7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grpSp>
          <p:nvGrpSpPr>
            <p:cNvPr id="65" name="그룹 9"/>
            <p:cNvGrpSpPr/>
            <p:nvPr/>
          </p:nvGrpSpPr>
          <p:grpSpPr>
            <a:xfrm>
              <a:off x="5429256" y="3429000"/>
              <a:ext cx="1391789" cy="1391788"/>
              <a:chOff x="5432231" y="4051319"/>
              <a:chExt cx="1138852" cy="1138852"/>
            </a:xfrm>
          </p:grpSpPr>
          <p:sp>
            <p:nvSpPr>
              <p:cNvPr id="84" name="타원 83"/>
              <p:cNvSpPr/>
              <p:nvPr/>
            </p:nvSpPr>
            <p:spPr>
              <a:xfrm>
                <a:off x="5432231" y="4051319"/>
                <a:ext cx="1138852" cy="1138852"/>
              </a:xfrm>
              <a:prstGeom prst="ellipse">
                <a:avLst/>
              </a:prstGeom>
              <a:solidFill>
                <a:srgbClr val="6170E7"/>
              </a:solidFill>
              <a:ln w="190500">
                <a:solidFill>
                  <a:srgbClr val="95A0EF">
                    <a:alpha val="48627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5666054" y="4285140"/>
                <a:ext cx="803012" cy="2770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보도 분야</a:t>
                </a:r>
                <a:endParaRPr lang="en-US" altLang="ko-KR" sz="1600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604366" y="4484330"/>
                <a:ext cx="948609" cy="478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32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101</a:t>
                </a:r>
                <a:r>
                  <a:rPr lang="ko-KR" altLang="en-US" sz="1400" b="1" spc="-150" dirty="0" err="1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억원</a:t>
                </a:r>
                <a:endParaRPr lang="en-US" altLang="ko-KR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67" name="그룹 78"/>
            <p:cNvGrpSpPr/>
            <p:nvPr/>
          </p:nvGrpSpPr>
          <p:grpSpPr>
            <a:xfrm>
              <a:off x="7360963" y="2800443"/>
              <a:ext cx="1640193" cy="980383"/>
              <a:chOff x="5988086" y="3820583"/>
              <a:chExt cx="1640193" cy="980383"/>
            </a:xfrm>
          </p:grpSpPr>
          <p:sp>
            <p:nvSpPr>
              <p:cNvPr id="81" name="직사각형 80"/>
              <p:cNvSpPr/>
              <p:nvPr/>
            </p:nvSpPr>
            <p:spPr>
              <a:xfrm>
                <a:off x="5988086" y="3820583"/>
                <a:ext cx="16401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보도상  점자블록 및</a:t>
                </a:r>
                <a:r>
                  <a:rPr lang="en-US" altLang="ko-KR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</a:t>
                </a:r>
              </a:p>
              <a:p>
                <a:pPr lvl="0"/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            </a:t>
                </a:r>
                <a:r>
                  <a:rPr lang="ko-KR" altLang="en-US" sz="1400" b="1" spc="-150" dirty="0" err="1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턱낮춤</a:t>
                </a: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개선</a:t>
                </a:r>
                <a:endParaRPr lang="ko-KR" altLang="en-US" sz="14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" name="직사각형 81"/>
              <p:cNvSpPr/>
              <p:nvPr/>
            </p:nvSpPr>
            <p:spPr>
              <a:xfrm>
                <a:off x="6991536" y="4339301"/>
                <a:ext cx="6367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ko-KR" sz="2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40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20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83" name="직선 연결선 82"/>
              <p:cNvCxnSpPr/>
              <p:nvPr/>
            </p:nvCxnSpPr>
            <p:spPr>
              <a:xfrm>
                <a:off x="7601479" y="3848100"/>
                <a:ext cx="0" cy="866775"/>
              </a:xfrm>
              <a:prstGeom prst="line">
                <a:avLst/>
              </a:prstGeom>
              <a:ln w="19050">
                <a:solidFill>
                  <a:srgbClr val="5869E6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그룹 92"/>
            <p:cNvGrpSpPr/>
            <p:nvPr/>
          </p:nvGrpSpPr>
          <p:grpSpPr>
            <a:xfrm>
              <a:off x="7595729" y="4102233"/>
              <a:ext cx="1393330" cy="980383"/>
              <a:chOff x="7649517" y="3820583"/>
              <a:chExt cx="1393330" cy="980383"/>
            </a:xfrm>
          </p:grpSpPr>
          <p:sp>
            <p:nvSpPr>
              <p:cNvPr id="78" name="직사각형 77"/>
              <p:cNvSpPr/>
              <p:nvPr/>
            </p:nvSpPr>
            <p:spPr>
              <a:xfrm>
                <a:off x="7649517" y="3820583"/>
                <a:ext cx="139333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횡단보도 및 </a:t>
                </a:r>
                <a:endParaRPr lang="en-US" altLang="ko-KR" sz="1400" b="1" spc="-150" dirty="0" smtClean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음향신호기 설치</a:t>
                </a:r>
                <a:endParaRPr lang="ko-KR" altLang="en-US" sz="14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" name="직사각형 78"/>
              <p:cNvSpPr/>
              <p:nvPr/>
            </p:nvSpPr>
            <p:spPr>
              <a:xfrm>
                <a:off x="8370818" y="4339301"/>
                <a:ext cx="67197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/>
                <a:r>
                  <a:rPr lang="en-US" altLang="ko-KR" sz="2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44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</a:t>
                </a:r>
                <a:r>
                  <a:rPr lang="ko-KR" altLang="en-US" sz="1200" b="1" spc="-150" dirty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80" name="직선 연결선 79"/>
              <p:cNvCxnSpPr/>
              <p:nvPr/>
            </p:nvCxnSpPr>
            <p:spPr>
              <a:xfrm>
                <a:off x="9014989" y="3848100"/>
                <a:ext cx="0" cy="866775"/>
              </a:xfrm>
              <a:prstGeom prst="line">
                <a:avLst/>
              </a:prstGeom>
              <a:ln w="19050">
                <a:solidFill>
                  <a:srgbClr val="5869E6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그룹 74"/>
            <p:cNvGrpSpPr/>
            <p:nvPr/>
          </p:nvGrpSpPr>
          <p:grpSpPr>
            <a:xfrm>
              <a:off x="7959579" y="5483927"/>
              <a:ext cx="1029449" cy="874585"/>
              <a:chOff x="8013367" y="5535740"/>
              <a:chExt cx="1029449" cy="874585"/>
            </a:xfrm>
          </p:grpSpPr>
          <p:sp>
            <p:nvSpPr>
              <p:cNvPr id="71" name="직사각형 70"/>
              <p:cNvSpPr/>
              <p:nvPr/>
            </p:nvSpPr>
            <p:spPr>
              <a:xfrm>
                <a:off x="8013367" y="5535740"/>
                <a:ext cx="10294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ko-KR" altLang="en-US" sz="1400" b="1" spc="-150" dirty="0" err="1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볼라드</a:t>
                </a: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 정비</a:t>
                </a:r>
                <a:endParaRPr lang="ko-KR" altLang="en-US" sz="14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" name="직사각형 71"/>
              <p:cNvSpPr/>
              <p:nvPr/>
            </p:nvSpPr>
            <p:spPr>
              <a:xfrm>
                <a:off x="8316318" y="5876668"/>
                <a:ext cx="7264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r"/>
                <a:r>
                  <a:rPr lang="en-US" altLang="ko-KR" sz="24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17 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6170E7"/>
                        </a:gs>
                        <a:gs pos="58000">
                          <a:srgbClr val="5869E6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6170E7"/>
                      </a:gs>
                      <a:gs pos="58000">
                        <a:srgbClr val="5869E6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73" name="직선 연결선 72"/>
              <p:cNvCxnSpPr/>
              <p:nvPr/>
            </p:nvCxnSpPr>
            <p:spPr>
              <a:xfrm>
                <a:off x="9014989" y="5543550"/>
                <a:ext cx="0" cy="866775"/>
              </a:xfrm>
              <a:prstGeom prst="line">
                <a:avLst/>
              </a:prstGeom>
              <a:ln w="19050">
                <a:solidFill>
                  <a:srgbClr val="5869E6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그룹 4"/>
          <p:cNvGrpSpPr/>
          <p:nvPr/>
        </p:nvGrpSpPr>
        <p:grpSpPr>
          <a:xfrm>
            <a:off x="-669657" y="798494"/>
            <a:ext cx="6694689" cy="10339464"/>
            <a:chOff x="-600316" y="798494"/>
            <a:chExt cx="6907950" cy="10339464"/>
          </a:xfrm>
        </p:grpSpPr>
        <p:sp>
          <p:nvSpPr>
            <p:cNvPr id="88" name="원호 87"/>
            <p:cNvSpPr/>
            <p:nvPr/>
          </p:nvSpPr>
          <p:spPr>
            <a:xfrm rot="19526722" flipH="1">
              <a:off x="-600316" y="3832476"/>
              <a:ext cx="6907950" cy="7305482"/>
            </a:xfrm>
            <a:prstGeom prst="arc">
              <a:avLst>
                <a:gd name="adj1" fmla="val 9402680"/>
                <a:gd name="adj2" fmla="val 16524180"/>
              </a:avLst>
            </a:prstGeom>
            <a:noFill/>
            <a:ln w="190500">
              <a:solidFill>
                <a:srgbClr val="C389D4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89" name="그룹 66"/>
            <p:cNvGrpSpPr/>
            <p:nvPr/>
          </p:nvGrpSpPr>
          <p:grpSpPr>
            <a:xfrm>
              <a:off x="2604265" y="3821750"/>
              <a:ext cx="1466914" cy="1393200"/>
              <a:chOff x="5302800" y="3358838"/>
              <a:chExt cx="1466914" cy="1393200"/>
            </a:xfrm>
          </p:grpSpPr>
          <p:sp>
            <p:nvSpPr>
              <p:cNvPr id="141" name="타원 140"/>
              <p:cNvSpPr/>
              <p:nvPr/>
            </p:nvSpPr>
            <p:spPr>
              <a:xfrm>
                <a:off x="5302800" y="3358838"/>
                <a:ext cx="1393200" cy="1393200"/>
              </a:xfrm>
              <a:prstGeom prst="ellipse">
                <a:avLst/>
              </a:prstGeom>
              <a:solidFill>
                <a:srgbClr val="AD5FC5"/>
              </a:solidFill>
              <a:ln w="190500">
                <a:solidFill>
                  <a:srgbClr val="C389D4">
                    <a:alpha val="49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5318767" y="3667197"/>
                <a:ext cx="145094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특별교통수단 </a:t>
                </a:r>
                <a:endParaRPr lang="en-US" altLang="ko-KR" sz="1600" b="1" spc="-150" dirty="0" smtClean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ko-KR" altLang="en-US" sz="16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분야</a:t>
                </a:r>
                <a:endParaRPr lang="en-US" altLang="ko-KR" sz="1600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5384331" y="4095825"/>
                <a:ext cx="119622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32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460</a:t>
                </a:r>
                <a:r>
                  <a:rPr lang="ko-KR" altLang="en-US" sz="1400" b="1" spc="-150" dirty="0" err="1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억원</a:t>
                </a:r>
                <a:endParaRPr lang="en-US" altLang="ko-KR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3" name="그룹 71"/>
            <p:cNvGrpSpPr/>
            <p:nvPr/>
          </p:nvGrpSpPr>
          <p:grpSpPr>
            <a:xfrm>
              <a:off x="519818" y="798494"/>
              <a:ext cx="1708519" cy="5845216"/>
              <a:chOff x="565726" y="865169"/>
              <a:chExt cx="1708519" cy="5845216"/>
            </a:xfrm>
          </p:grpSpPr>
          <p:sp>
            <p:nvSpPr>
              <p:cNvPr id="108" name="직사각형 107"/>
              <p:cNvSpPr/>
              <p:nvPr/>
            </p:nvSpPr>
            <p:spPr>
              <a:xfrm>
                <a:off x="578832" y="2028815"/>
                <a:ext cx="169532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버스정류장 개선</a:t>
                </a:r>
                <a:endParaRPr lang="ko-KR" altLang="en-US" sz="1400" b="1" spc="-15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1" name="직사각형 110"/>
              <p:cNvSpPr/>
              <p:nvPr/>
            </p:nvSpPr>
            <p:spPr>
              <a:xfrm>
                <a:off x="596813" y="2424406"/>
                <a:ext cx="656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ko-KR" sz="2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67</a:t>
                </a:r>
                <a:r>
                  <a:rPr lang="ko-KR" altLang="en-US" sz="12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억</a:t>
                </a:r>
                <a:endParaRPr lang="en-US" altLang="ko-KR" sz="1200" b="1" spc="-15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12" name="직선 연결선 111"/>
              <p:cNvCxnSpPr/>
              <p:nvPr/>
            </p:nvCxnSpPr>
            <p:spPr>
              <a:xfrm>
                <a:off x="590938" y="1989515"/>
                <a:ext cx="0" cy="866775"/>
              </a:xfrm>
              <a:prstGeom prst="line">
                <a:avLst/>
              </a:prstGeom>
              <a:ln w="19050">
                <a:solidFill>
                  <a:schemeClr val="accent3">
                    <a:lumMod val="50000"/>
                    <a:alpha val="37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직사각형 169"/>
              <p:cNvSpPr/>
              <p:nvPr/>
            </p:nvSpPr>
            <p:spPr>
              <a:xfrm>
                <a:off x="565726" y="865169"/>
                <a:ext cx="169532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spc="-150" dirty="0" err="1" smtClean="0">
                    <a:solidFill>
                      <a:schemeClr val="accent3">
                        <a:lumMod val="75000"/>
                      </a:schemeClr>
                    </a:solidFill>
                  </a:rPr>
                  <a:t>저상버스</a:t>
                </a:r>
                <a:r>
                  <a:rPr lang="ko-KR" altLang="en-US" sz="1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 도입</a:t>
                </a:r>
                <a:endParaRPr lang="ko-KR" altLang="en-US" sz="1400" b="1" spc="-15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71" name="직사각형 170"/>
              <p:cNvSpPr/>
              <p:nvPr/>
            </p:nvSpPr>
            <p:spPr>
              <a:xfrm>
                <a:off x="583708" y="1278238"/>
                <a:ext cx="8207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ko-KR" sz="2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437</a:t>
                </a:r>
                <a:r>
                  <a:rPr lang="ko-KR" altLang="en-US" sz="12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억</a:t>
                </a:r>
                <a:endParaRPr lang="en-US" altLang="ko-KR" sz="1200" b="1" spc="-15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72" name="직선 연결선 171"/>
              <p:cNvCxnSpPr/>
              <p:nvPr/>
            </p:nvCxnSpPr>
            <p:spPr>
              <a:xfrm>
                <a:off x="577834" y="868747"/>
                <a:ext cx="0" cy="866775"/>
              </a:xfrm>
              <a:prstGeom prst="line">
                <a:avLst/>
              </a:prstGeom>
              <a:ln w="19050">
                <a:solidFill>
                  <a:schemeClr val="accent3">
                    <a:lumMod val="50000"/>
                    <a:alpha val="37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직사각형 172"/>
              <p:cNvSpPr/>
              <p:nvPr/>
            </p:nvSpPr>
            <p:spPr>
              <a:xfrm>
                <a:off x="578923" y="5710253"/>
                <a:ext cx="16953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장애인 </a:t>
                </a:r>
                <a:endParaRPr lang="en-US" altLang="ko-KR" sz="1400" b="1" spc="-150" dirty="0" smtClean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콜택시 증차</a:t>
                </a:r>
                <a:endParaRPr lang="ko-KR" altLang="en-US" sz="14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596906" y="6248720"/>
                <a:ext cx="8207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ko-KR" sz="2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364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75" name="직선 연결선 174"/>
              <p:cNvCxnSpPr/>
              <p:nvPr/>
            </p:nvCxnSpPr>
            <p:spPr>
              <a:xfrm>
                <a:off x="591031" y="5775729"/>
                <a:ext cx="0" cy="866775"/>
              </a:xfrm>
              <a:prstGeom prst="line">
                <a:avLst/>
              </a:prstGeom>
              <a:ln w="19050">
                <a:solidFill>
                  <a:srgbClr val="A34EBE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그룹 72"/>
            <p:cNvGrpSpPr/>
            <p:nvPr/>
          </p:nvGrpSpPr>
          <p:grpSpPr>
            <a:xfrm>
              <a:off x="532923" y="3000372"/>
              <a:ext cx="2903459" cy="3705035"/>
              <a:chOff x="578831" y="2886072"/>
              <a:chExt cx="2903459" cy="3705035"/>
            </a:xfrm>
          </p:grpSpPr>
          <p:sp>
            <p:nvSpPr>
              <p:cNvPr id="99" name="직사각형 98"/>
              <p:cNvSpPr/>
              <p:nvPr/>
            </p:nvSpPr>
            <p:spPr>
              <a:xfrm>
                <a:off x="578831" y="2886072"/>
                <a:ext cx="184199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운수종사자</a:t>
                </a:r>
                <a:endParaRPr lang="en-US" altLang="ko-KR" sz="1400" b="1" spc="-150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ko-KR" altLang="en-US" sz="1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장애인 인권교육 개선</a:t>
                </a:r>
                <a:endParaRPr lang="en-US" altLang="ko-KR" sz="1400" b="1" spc="-150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583833" y="3427510"/>
                <a:ext cx="4932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ko-KR" sz="24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1</a:t>
                </a:r>
                <a:r>
                  <a:rPr lang="ko-KR" altLang="en-US" sz="1200" b="1" spc="-15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억</a:t>
                </a:r>
                <a:endParaRPr lang="en-US" altLang="ko-KR" sz="1200" b="1" spc="-15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cxnSp>
            <p:nvCxnSpPr>
              <p:cNvPr id="101" name="직선 연결선 100"/>
              <p:cNvCxnSpPr/>
              <p:nvPr/>
            </p:nvCxnSpPr>
            <p:spPr>
              <a:xfrm>
                <a:off x="590937" y="2946368"/>
                <a:ext cx="0" cy="866775"/>
              </a:xfrm>
              <a:prstGeom prst="line">
                <a:avLst/>
              </a:prstGeom>
              <a:ln w="19050">
                <a:solidFill>
                  <a:schemeClr val="accent3">
                    <a:lumMod val="50000"/>
                    <a:alpha val="37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직사각형 175"/>
              <p:cNvSpPr/>
              <p:nvPr/>
            </p:nvSpPr>
            <p:spPr>
              <a:xfrm>
                <a:off x="1640300" y="5549904"/>
                <a:ext cx="184199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시각장애인 생활이동지원 차량 운영</a:t>
                </a:r>
                <a:endParaRPr lang="ko-KR" altLang="en-US" sz="14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1645303" y="6129442"/>
                <a:ext cx="656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ko-KR" sz="2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95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78" name="직선 연결선 177"/>
              <p:cNvCxnSpPr/>
              <p:nvPr/>
            </p:nvCxnSpPr>
            <p:spPr>
              <a:xfrm>
                <a:off x="1652406" y="5610200"/>
                <a:ext cx="0" cy="866775"/>
              </a:xfrm>
              <a:prstGeom prst="line">
                <a:avLst/>
              </a:prstGeom>
              <a:ln w="19050">
                <a:solidFill>
                  <a:srgbClr val="A34EBE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그룹 73"/>
            <p:cNvGrpSpPr/>
            <p:nvPr/>
          </p:nvGrpSpPr>
          <p:grpSpPr>
            <a:xfrm>
              <a:off x="3573763" y="5643578"/>
              <a:ext cx="1603121" cy="1061432"/>
              <a:chOff x="3619671" y="5576903"/>
              <a:chExt cx="1603121" cy="1061432"/>
            </a:xfrm>
          </p:grpSpPr>
          <p:sp>
            <p:nvSpPr>
              <p:cNvPr id="96" name="직사각형 95"/>
              <p:cNvSpPr/>
              <p:nvPr/>
            </p:nvSpPr>
            <p:spPr>
              <a:xfrm>
                <a:off x="3619671" y="5576903"/>
                <a:ext cx="16031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특별교통수단 운영 </a:t>
                </a:r>
                <a:endParaRPr lang="en-US" altLang="ko-KR" sz="1400" b="1" spc="-150" dirty="0" smtClean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  <a:p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효율화 </a:t>
                </a:r>
                <a:r>
                  <a:rPr lang="en-US" altLang="ko-KR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 </a:t>
                </a: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연구용역</a:t>
                </a:r>
                <a:endParaRPr lang="ko-KR" altLang="en-US" sz="14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" name="직사각형 96"/>
              <p:cNvSpPr/>
              <p:nvPr/>
            </p:nvSpPr>
            <p:spPr>
              <a:xfrm>
                <a:off x="3645273" y="6176670"/>
                <a:ext cx="4932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24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1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AD5FC5"/>
                        </a:gs>
                        <a:gs pos="58000">
                          <a:srgbClr val="A34EBE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AD5FC5"/>
                      </a:gs>
                      <a:gs pos="58000">
                        <a:srgbClr val="A34EBE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98" name="직선 연결선 97"/>
              <p:cNvCxnSpPr/>
              <p:nvPr/>
            </p:nvCxnSpPr>
            <p:spPr>
              <a:xfrm>
                <a:off x="3631777" y="5638880"/>
                <a:ext cx="0" cy="866775"/>
              </a:xfrm>
              <a:prstGeom prst="line">
                <a:avLst/>
              </a:prstGeom>
              <a:ln w="19050">
                <a:solidFill>
                  <a:srgbClr val="A34EBE">
                    <a:alpha val="37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4" name="그룹 5"/>
          <p:cNvGrpSpPr/>
          <p:nvPr/>
        </p:nvGrpSpPr>
        <p:grpSpPr>
          <a:xfrm>
            <a:off x="-3418365" y="-4357742"/>
            <a:ext cx="13491091" cy="8488681"/>
            <a:chOff x="-4897050" y="-4705027"/>
            <a:chExt cx="13491091" cy="8488681"/>
          </a:xfrm>
        </p:grpSpPr>
        <p:sp>
          <p:nvSpPr>
            <p:cNvPr id="183" name="원호 182"/>
            <p:cNvSpPr/>
            <p:nvPr/>
          </p:nvSpPr>
          <p:spPr>
            <a:xfrm rot="17027874">
              <a:off x="-4205301" y="-1289693"/>
              <a:ext cx="4381598" cy="5765096"/>
            </a:xfrm>
            <a:prstGeom prst="arc">
              <a:avLst>
                <a:gd name="adj1" fmla="val 3076710"/>
                <a:gd name="adj2" fmla="val 9158843"/>
              </a:avLst>
            </a:prstGeom>
            <a:noFill/>
            <a:ln w="190500">
              <a:solidFill>
                <a:srgbClr val="92D050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45" name="원호 144"/>
            <p:cNvSpPr/>
            <p:nvPr/>
          </p:nvSpPr>
          <p:spPr>
            <a:xfrm>
              <a:off x="21481" y="-4705027"/>
              <a:ext cx="8572560" cy="7053212"/>
            </a:xfrm>
            <a:prstGeom prst="arc">
              <a:avLst>
                <a:gd name="adj1" fmla="val 2022947"/>
                <a:gd name="adj2" fmla="val 9374215"/>
              </a:avLst>
            </a:prstGeom>
            <a:noFill/>
            <a:ln w="190500">
              <a:solidFill>
                <a:srgbClr val="83CFD7">
                  <a:alpha val="3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grpSp>
          <p:nvGrpSpPr>
            <p:cNvPr id="146" name="그룹 62"/>
            <p:cNvGrpSpPr/>
            <p:nvPr/>
          </p:nvGrpSpPr>
          <p:grpSpPr>
            <a:xfrm>
              <a:off x="699983" y="1367203"/>
              <a:ext cx="4465034" cy="1714512"/>
              <a:chOff x="3112306" y="4123878"/>
              <a:chExt cx="4465034" cy="1714512"/>
            </a:xfrm>
          </p:grpSpPr>
          <p:sp>
            <p:nvSpPr>
              <p:cNvPr id="159" name="타원 158"/>
              <p:cNvSpPr/>
              <p:nvPr/>
            </p:nvSpPr>
            <p:spPr>
              <a:xfrm>
                <a:off x="6327016" y="4123878"/>
                <a:ext cx="1250324" cy="1285884"/>
              </a:xfrm>
              <a:prstGeom prst="ellipse">
                <a:avLst/>
              </a:prstGeom>
              <a:solidFill>
                <a:srgbClr val="3DB2BF"/>
              </a:solidFill>
              <a:ln w="190500">
                <a:solidFill>
                  <a:srgbClr val="83CFD7">
                    <a:alpha val="48627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6338595" y="4338192"/>
                <a:ext cx="11673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지하철 분야</a:t>
                </a:r>
                <a:endParaRPr lang="en-US" altLang="ko-KR" sz="1600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6367770" y="4620327"/>
                <a:ext cx="11592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32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122</a:t>
                </a:r>
                <a:r>
                  <a:rPr lang="ko-KR" altLang="en-US" sz="1400" b="1" spc="-150" dirty="0" err="1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억원</a:t>
                </a:r>
                <a:endParaRPr lang="en-US" altLang="ko-KR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2" name="타원 181"/>
              <p:cNvSpPr/>
              <p:nvPr/>
            </p:nvSpPr>
            <p:spPr>
              <a:xfrm>
                <a:off x="3112306" y="4552506"/>
                <a:ext cx="1250324" cy="1285884"/>
              </a:xfrm>
              <a:prstGeom prst="ellipse">
                <a:avLst/>
              </a:prstGeom>
              <a:solidFill>
                <a:srgbClr val="92D050"/>
              </a:solidFill>
              <a:ln w="190500">
                <a:solidFill>
                  <a:srgbClr val="83CFD7">
                    <a:alpha val="48627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3113431" y="4801744"/>
                <a:ext cx="9813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버스 분야</a:t>
                </a:r>
                <a:endParaRPr lang="en-US" altLang="ko-KR" sz="1600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3142606" y="5083879"/>
                <a:ext cx="11592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3200" b="1" spc="-150" dirty="0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505</a:t>
                </a:r>
                <a:r>
                  <a:rPr lang="ko-KR" altLang="en-US" sz="1400" b="1" spc="-150" dirty="0" err="1" smtClean="0">
                    <a:gradFill>
                      <a:gsLst>
                        <a:gs pos="22500">
                          <a:schemeClr val="bg1"/>
                        </a:gs>
                        <a:gs pos="58000">
                          <a:schemeClr val="bg1"/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억원</a:t>
                </a:r>
                <a:endParaRPr lang="en-US" altLang="ko-KR" b="1" spc="-150" dirty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47" name="그룹 95"/>
            <p:cNvGrpSpPr/>
            <p:nvPr/>
          </p:nvGrpSpPr>
          <p:grpSpPr>
            <a:xfrm>
              <a:off x="1115098" y="393136"/>
              <a:ext cx="1350050" cy="736665"/>
              <a:chOff x="1419208" y="802211"/>
              <a:chExt cx="1350050" cy="736665"/>
            </a:xfrm>
          </p:grpSpPr>
          <p:sp>
            <p:nvSpPr>
              <p:cNvPr id="156" name="직사각형 24"/>
              <p:cNvSpPr/>
              <p:nvPr/>
            </p:nvSpPr>
            <p:spPr>
              <a:xfrm>
                <a:off x="1419208" y="802211"/>
                <a:ext cx="1350050" cy="341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3BAFBB"/>
                        </a:gs>
                        <a:gs pos="58000">
                          <a:srgbClr val="359EA9"/>
                        </a:gs>
                      </a:gsLst>
                      <a:lin ang="5400000" scaled="0"/>
                    </a:gradFill>
                  </a:rPr>
                  <a:t>엘리베이터 설치</a:t>
                </a:r>
                <a:endParaRPr lang="ko-KR" altLang="en-US" sz="1400" b="1" spc="-150" dirty="0">
                  <a:gradFill>
                    <a:gsLst>
                      <a:gs pos="22500">
                        <a:srgbClr val="3BAFBB"/>
                      </a:gs>
                      <a:gs pos="58000">
                        <a:srgbClr val="359EA9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57" name="직사각형 27"/>
              <p:cNvSpPr/>
              <p:nvPr/>
            </p:nvSpPr>
            <p:spPr>
              <a:xfrm>
                <a:off x="1419208" y="1019310"/>
                <a:ext cx="636713" cy="519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24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34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3DB2BF"/>
                      </a:gs>
                      <a:gs pos="58000">
                        <a:srgbClr val="38A6B2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58" name="직선 연결선 157"/>
              <p:cNvCxnSpPr/>
              <p:nvPr/>
            </p:nvCxnSpPr>
            <p:spPr>
              <a:xfrm>
                <a:off x="1432718" y="899160"/>
                <a:ext cx="0" cy="605790"/>
              </a:xfrm>
              <a:prstGeom prst="line">
                <a:avLst/>
              </a:prstGeom>
              <a:ln w="19050">
                <a:solidFill>
                  <a:srgbClr val="3DB2BF">
                    <a:alpha val="35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그룹 96"/>
            <p:cNvGrpSpPr/>
            <p:nvPr/>
          </p:nvGrpSpPr>
          <p:grpSpPr>
            <a:xfrm>
              <a:off x="2543858" y="393136"/>
              <a:ext cx="3813558" cy="736665"/>
              <a:chOff x="2835668" y="802211"/>
              <a:chExt cx="3813558" cy="736665"/>
            </a:xfrm>
          </p:grpSpPr>
          <p:sp>
            <p:nvSpPr>
              <p:cNvPr id="153" name="직사각형 26"/>
              <p:cNvSpPr/>
              <p:nvPr/>
            </p:nvSpPr>
            <p:spPr>
              <a:xfrm>
                <a:off x="2835668" y="802211"/>
                <a:ext cx="1713931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3BAFBB"/>
                        </a:gs>
                        <a:gs pos="58000">
                          <a:srgbClr val="359EA9"/>
                        </a:gs>
                      </a:gsLst>
                      <a:lin ang="5400000" scaled="0"/>
                    </a:gradFill>
                  </a:rPr>
                  <a:t>자동식 안전발판 설치</a:t>
                </a:r>
                <a:endParaRPr lang="ko-KR" altLang="en-US" sz="1400" b="1" spc="-150" dirty="0">
                  <a:gradFill>
                    <a:gsLst>
                      <a:gs pos="22500">
                        <a:srgbClr val="3BAFBB"/>
                      </a:gs>
                      <a:gs pos="58000">
                        <a:srgbClr val="359EA9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54" name="직사각형 28"/>
              <p:cNvSpPr/>
              <p:nvPr/>
            </p:nvSpPr>
            <p:spPr>
              <a:xfrm>
                <a:off x="2835668" y="1019310"/>
                <a:ext cx="636713" cy="519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en-US" altLang="ko-KR" sz="24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42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3DB2BF"/>
                      </a:gs>
                      <a:gs pos="58000">
                        <a:srgbClr val="38A6B2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55" name="직선 연결선 154"/>
              <p:cNvCxnSpPr/>
              <p:nvPr/>
            </p:nvCxnSpPr>
            <p:spPr>
              <a:xfrm>
                <a:off x="2849680" y="899160"/>
                <a:ext cx="0" cy="605790"/>
              </a:xfrm>
              <a:prstGeom prst="line">
                <a:avLst/>
              </a:prstGeom>
              <a:ln w="19050">
                <a:solidFill>
                  <a:srgbClr val="3DB2BF">
                    <a:alpha val="35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직사각형 26"/>
              <p:cNvSpPr/>
              <p:nvPr/>
            </p:nvSpPr>
            <p:spPr>
              <a:xfrm>
                <a:off x="4528133" y="802211"/>
                <a:ext cx="2121093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3BAFBB"/>
                        </a:gs>
                        <a:gs pos="58000">
                          <a:srgbClr val="359EA9"/>
                        </a:gs>
                      </a:gsLst>
                      <a:lin ang="5400000" scaled="0"/>
                    </a:gradFill>
                  </a:rPr>
                  <a:t>안전 및 이동 편의시설 개선</a:t>
                </a:r>
                <a:endParaRPr lang="ko-KR" altLang="en-US" sz="1400" b="1" spc="-150" dirty="0">
                  <a:gradFill>
                    <a:gsLst>
                      <a:gs pos="22500">
                        <a:srgbClr val="3BAFBB"/>
                      </a:gs>
                      <a:gs pos="58000">
                        <a:srgbClr val="359EA9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68" name="직사각형 28"/>
              <p:cNvSpPr/>
              <p:nvPr/>
            </p:nvSpPr>
            <p:spPr>
              <a:xfrm>
                <a:off x="4528133" y="1019310"/>
                <a:ext cx="636713" cy="519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en-US" altLang="ko-KR" sz="24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45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3DB2BF"/>
                      </a:gs>
                      <a:gs pos="58000">
                        <a:srgbClr val="38A6B2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69" name="직선 연결선 168"/>
              <p:cNvCxnSpPr/>
              <p:nvPr/>
            </p:nvCxnSpPr>
            <p:spPr>
              <a:xfrm>
                <a:off x="4542145" y="899160"/>
                <a:ext cx="0" cy="605790"/>
              </a:xfrm>
              <a:prstGeom prst="line">
                <a:avLst/>
              </a:prstGeom>
              <a:ln w="19050">
                <a:solidFill>
                  <a:srgbClr val="3DB2BF">
                    <a:alpha val="35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9" name="그룹 97"/>
            <p:cNvGrpSpPr/>
            <p:nvPr/>
          </p:nvGrpSpPr>
          <p:grpSpPr>
            <a:xfrm>
              <a:off x="6382898" y="393136"/>
              <a:ext cx="1353887" cy="736665"/>
              <a:chOff x="6810963" y="802211"/>
              <a:chExt cx="1353887" cy="736665"/>
            </a:xfrm>
          </p:grpSpPr>
          <p:sp>
            <p:nvSpPr>
              <p:cNvPr id="150" name="직사각형 25"/>
              <p:cNvSpPr/>
              <p:nvPr/>
            </p:nvSpPr>
            <p:spPr>
              <a:xfrm>
                <a:off x="6814800" y="802211"/>
                <a:ext cx="1350050" cy="341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400" b="1" spc="-150" dirty="0" smtClean="0">
                    <a:gradFill>
                      <a:gsLst>
                        <a:gs pos="22500">
                          <a:srgbClr val="3BAFBB"/>
                        </a:gs>
                        <a:gs pos="58000">
                          <a:srgbClr val="359EA9"/>
                        </a:gs>
                      </a:gsLst>
                      <a:lin ang="5400000" scaled="0"/>
                    </a:gradFill>
                  </a:rPr>
                  <a:t>영상전화기 설치</a:t>
                </a:r>
                <a:endParaRPr lang="ko-KR" altLang="en-US" sz="1400" b="1" spc="-150" dirty="0">
                  <a:gradFill>
                    <a:gsLst>
                      <a:gs pos="22500">
                        <a:srgbClr val="3BAFBB"/>
                      </a:gs>
                      <a:gs pos="58000">
                        <a:srgbClr val="359EA9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51" name="직사각형 29"/>
              <p:cNvSpPr/>
              <p:nvPr/>
            </p:nvSpPr>
            <p:spPr>
              <a:xfrm>
                <a:off x="6814800" y="1019310"/>
                <a:ext cx="478016" cy="519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en-US" altLang="ko-KR" sz="24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1</a:t>
                </a:r>
                <a:r>
                  <a:rPr lang="ko-KR" altLang="en-US" sz="1200" b="1" spc="-150" dirty="0" smtClean="0">
                    <a:gradFill>
                      <a:gsLst>
                        <a:gs pos="22500">
                          <a:srgbClr val="3DB2BF"/>
                        </a:gs>
                        <a:gs pos="58000">
                          <a:srgbClr val="38A6B2"/>
                        </a:gs>
                      </a:gsLst>
                      <a:lin ang="5400000" scaled="0"/>
                    </a:gradFill>
                  </a:rPr>
                  <a:t>억</a:t>
                </a:r>
                <a:endParaRPr lang="en-US" altLang="ko-KR" sz="1200" b="1" spc="-150" dirty="0">
                  <a:gradFill>
                    <a:gsLst>
                      <a:gs pos="22500">
                        <a:srgbClr val="3DB2BF"/>
                      </a:gs>
                      <a:gs pos="58000">
                        <a:srgbClr val="38A6B2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152" name="직선 연결선 151"/>
              <p:cNvCxnSpPr/>
              <p:nvPr/>
            </p:nvCxnSpPr>
            <p:spPr>
              <a:xfrm>
                <a:off x="6810963" y="899160"/>
                <a:ext cx="0" cy="605790"/>
              </a:xfrm>
              <a:prstGeom prst="line">
                <a:avLst/>
              </a:prstGeom>
              <a:ln w="19050">
                <a:solidFill>
                  <a:srgbClr val="3DB2BF">
                    <a:alpha val="35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2" name="그룹 8"/>
          <p:cNvGrpSpPr/>
          <p:nvPr/>
        </p:nvGrpSpPr>
        <p:grpSpPr>
          <a:xfrm>
            <a:off x="3286116" y="2071678"/>
            <a:ext cx="2389724" cy="2500330"/>
            <a:chOff x="3322907" y="5343660"/>
            <a:chExt cx="2143374" cy="2143370"/>
          </a:xfrm>
        </p:grpSpPr>
        <p:sp>
          <p:nvSpPr>
            <p:cNvPr id="163" name="타원 162"/>
            <p:cNvSpPr/>
            <p:nvPr/>
          </p:nvSpPr>
          <p:spPr>
            <a:xfrm>
              <a:off x="3322907" y="5343660"/>
              <a:ext cx="2143374" cy="2143370"/>
            </a:xfrm>
            <a:prstGeom prst="ellipse">
              <a:avLst/>
            </a:prstGeom>
            <a:solidFill>
              <a:srgbClr val="F28A00"/>
            </a:solidFill>
            <a:ln w="190500">
              <a:solidFill>
                <a:srgbClr val="FFB553">
                  <a:alpha val="48627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164" name="TextBox 55"/>
            <p:cNvSpPr txBox="1"/>
            <p:nvPr/>
          </p:nvSpPr>
          <p:spPr>
            <a:xfrm>
              <a:off x="3581379" y="5894972"/>
              <a:ext cx="791052" cy="316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spc="-150" dirty="0" smtClean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총 예산</a:t>
              </a:r>
              <a:endParaRPr lang="en-US" altLang="ko-KR" b="1" spc="-150" dirty="0">
                <a:gradFill>
                  <a:gsLst>
                    <a:gs pos="22500">
                      <a:schemeClr val="bg1"/>
                    </a:gs>
                    <a:gs pos="58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5" name="TextBox 57"/>
            <p:cNvSpPr txBox="1"/>
            <p:nvPr/>
          </p:nvSpPr>
          <p:spPr>
            <a:xfrm>
              <a:off x="3528870" y="6173570"/>
              <a:ext cx="1840613" cy="71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800" b="1" spc="-150" dirty="0" smtClean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1,188</a:t>
              </a:r>
              <a:r>
                <a:rPr lang="ko-KR" altLang="en-US" sz="1600" b="1" spc="-150" dirty="0" err="1" smtClean="0">
                  <a:gradFill>
                    <a:gsLst>
                      <a:gs pos="22500">
                        <a:schemeClr val="bg1"/>
                      </a:gs>
                      <a:gs pos="58000">
                        <a:schemeClr val="bg1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억원</a:t>
              </a:r>
              <a:endParaRPr lang="en-US" altLang="ko-KR" sz="2800" b="1" spc="-150" dirty="0">
                <a:gradFill>
                  <a:gsLst>
                    <a:gs pos="22500">
                      <a:schemeClr val="bg1"/>
                    </a:gs>
                    <a:gs pos="58000">
                      <a:schemeClr val="bg1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676456" y="6453336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endParaRPr lang="ko-KR" altLang="en-US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285720" y="0"/>
            <a:ext cx="71438" cy="6858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tx2">
                  <a:lumMod val="75000"/>
                  <a:alpha val="71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/>
          <p:cNvSpPr/>
          <p:nvPr/>
        </p:nvSpPr>
        <p:spPr>
          <a:xfrm>
            <a:off x="-285784" y="714356"/>
            <a:ext cx="9720000" cy="720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  <a:shade val="30000"/>
                  <a:satMod val="115000"/>
                  <a:alpha val="0"/>
                </a:schemeClr>
              </a:gs>
              <a:gs pos="50000">
                <a:schemeClr val="accent1">
                  <a:lumMod val="75000"/>
                  <a:alpha val="68000"/>
                </a:schemeClr>
              </a:gs>
              <a:gs pos="100000">
                <a:schemeClr val="bg1">
                  <a:lumMod val="65000"/>
                  <a:shade val="100000"/>
                  <a:satMod val="115000"/>
                  <a:alpha val="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6444208" y="487705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※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본 예산은 시의회 제출 예산안 기준임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451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"/>
          <p:cNvSpPr txBox="1">
            <a:spLocks/>
          </p:cNvSpPr>
          <p:nvPr/>
        </p:nvSpPr>
        <p:spPr>
          <a:xfrm>
            <a:off x="8519" y="1628800"/>
            <a:ext cx="9144000" cy="2376264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서울시는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 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장애인 이동권 증진을 위한 정책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을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성실히 이행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하고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장애인단체와 이동권 증진을 위한 협의와 노력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을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지속해 나갈 것을 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pitchFamily="50" charset="-127"/>
              <a:ea typeface="나눔고딕 ExtraBold" pitchFamily="50" charset="-127"/>
              <a:cs typeface="+mn-cs"/>
            </a:endParaRPr>
          </a:p>
          <a:p>
            <a:pPr marL="0" marR="0" lvl="0" indent="0" algn="ctr" defTabSz="914400" rtl="0" eaLnBrk="1" fontAlgn="auto" latinLnBrk="1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약속합니다</a:t>
            </a:r>
            <a:r>
              <a:rPr kumimoji="0" lang="en-US" altLang="ko-KR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n-cs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xmlns="" val="1470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3462</TotalTime>
  <Words>2535</Words>
  <Application>Microsoft Office PowerPoint</Application>
  <PresentationFormat>화면 슬라이드 쇼(4:3)</PresentationFormat>
  <Paragraphs>538</Paragraphs>
  <Slides>24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8" baseType="lpstr">
      <vt:lpstr>굴림</vt:lpstr>
      <vt:lpstr>Arial</vt:lpstr>
      <vt:lpstr>나눔고딕 ExtraBold</vt:lpstr>
      <vt:lpstr>맑은 고딕</vt:lpstr>
      <vt:lpstr>나눔고딕</vt:lpstr>
      <vt:lpstr>Impact</vt:lpstr>
      <vt:lpstr>HY견고딕</vt:lpstr>
      <vt:lpstr>Tahoma</vt:lpstr>
      <vt:lpstr>나눔손글씨 붓</vt:lpstr>
      <vt:lpstr>Wingdings</vt:lpstr>
      <vt:lpstr>다음_Regular</vt:lpstr>
      <vt:lpstr>한컴바탕</vt:lpstr>
      <vt:lpstr>나눔고딕 Bold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Min</dc:creator>
  <cp:lastModifiedBy>서울시청</cp:lastModifiedBy>
  <cp:revision>388</cp:revision>
  <dcterms:created xsi:type="dcterms:W3CDTF">2015-03-31T05:55:32Z</dcterms:created>
  <dcterms:modified xsi:type="dcterms:W3CDTF">2015-12-03T00:04:56Z</dcterms:modified>
</cp:coreProperties>
</file>